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74" r:id="rId3"/>
    <p:sldId id="294" r:id="rId4"/>
    <p:sldId id="295" r:id="rId5"/>
    <p:sldId id="301" r:id="rId6"/>
    <p:sldId id="296" r:id="rId7"/>
    <p:sldId id="273" r:id="rId8"/>
    <p:sldId id="312" r:id="rId9"/>
    <p:sldId id="293" r:id="rId10"/>
    <p:sldId id="276" r:id="rId11"/>
    <p:sldId id="263" r:id="rId12"/>
    <p:sldId id="277" r:id="rId13"/>
    <p:sldId id="278" r:id="rId14"/>
    <p:sldId id="288" r:id="rId15"/>
    <p:sldId id="289" r:id="rId16"/>
    <p:sldId id="290" r:id="rId17"/>
    <p:sldId id="291" r:id="rId18"/>
    <p:sldId id="313" r:id="rId19"/>
    <p:sldId id="297" r:id="rId20"/>
    <p:sldId id="298" r:id="rId21"/>
    <p:sldId id="300" r:id="rId22"/>
    <p:sldId id="299" r:id="rId23"/>
    <p:sldId id="311" r:id="rId24"/>
    <p:sldId id="287" r:id="rId25"/>
    <p:sldId id="264" r:id="rId26"/>
    <p:sldId id="265" r:id="rId27"/>
    <p:sldId id="272" r:id="rId28"/>
    <p:sldId id="310" r:id="rId29"/>
    <p:sldId id="275" r:id="rId30"/>
    <p:sldId id="284" r:id="rId31"/>
    <p:sldId id="281" r:id="rId32"/>
    <p:sldId id="283" r:id="rId33"/>
    <p:sldId id="280" r:id="rId34"/>
    <p:sldId id="279" r:id="rId35"/>
    <p:sldId id="285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261" r:id="rId45"/>
    <p:sldId id="314" r:id="rId46"/>
    <p:sldId id="315" r:id="rId47"/>
    <p:sldId id="316" r:id="rId48"/>
    <p:sldId id="271" r:id="rId49"/>
  </p:sldIdLst>
  <p:sldSz cx="9144000" cy="6858000" type="screen4x3"/>
  <p:notesSz cx="6761163" cy="9882188"/>
  <p:custDataLst>
    <p:tags r:id="rId5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3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884"/>
    <a:srgbClr val="A80000"/>
    <a:srgbClr val="666699"/>
    <a:srgbClr val="E59074"/>
    <a:srgbClr val="04374A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84583" autoAdjust="0"/>
  </p:normalViewPr>
  <p:slideViewPr>
    <p:cSldViewPr>
      <p:cViewPr varScale="1">
        <p:scale>
          <a:sx n="114" d="100"/>
          <a:sy n="114" d="100"/>
        </p:scale>
        <p:origin x="16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3113"/>
        <p:guide pos="2130"/>
      </p:guideLst>
    </p:cSldViewPr>
  </p:notesViewPr>
  <p:gridSpacing cx="82800" cy="82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B6C90-4E78-419F-A9B6-A7565C8C3BD1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7AF843-17D9-46C4-A65E-153CCCF3048A}">
      <dgm:prSet custT="1"/>
      <dgm:spPr/>
      <dgm:t>
        <a:bodyPr/>
        <a:lstStyle/>
        <a:p>
          <a:pPr rtl="0"/>
          <a:r>
            <a:rPr lang="ru-RU" sz="2000" b="1" dirty="0">
              <a:solidFill>
                <a:srgbClr val="C00000"/>
              </a:solidFill>
            </a:rPr>
            <a:t>Заучивать наизусть и выразительно рассказывать </a:t>
          </a:r>
          <a:r>
            <a:rPr lang="ru-RU" sz="2000" dirty="0"/>
            <a:t>небольшие стихотворения, отгадывать загадки</a:t>
          </a:r>
        </a:p>
      </dgm:t>
    </dgm:pt>
    <dgm:pt modelId="{55617D15-4EE9-4D9C-A509-2E3430660C74}" type="parTrans" cxnId="{65B5B810-5EF4-4BFD-A57E-199C48B51917}">
      <dgm:prSet/>
      <dgm:spPr/>
      <dgm:t>
        <a:bodyPr/>
        <a:lstStyle/>
        <a:p>
          <a:endParaRPr lang="ru-RU"/>
        </a:p>
      </dgm:t>
    </dgm:pt>
    <dgm:pt modelId="{4FE8A6E8-6BFF-4612-9CA5-9C40E5EDD8DD}" type="sibTrans" cxnId="{65B5B810-5EF4-4BFD-A57E-199C48B51917}">
      <dgm:prSet/>
      <dgm:spPr/>
      <dgm:t>
        <a:bodyPr/>
        <a:lstStyle/>
        <a:p>
          <a:endParaRPr lang="ru-RU"/>
        </a:p>
      </dgm:t>
    </dgm:pt>
    <dgm:pt modelId="{FA8E7B9B-43C4-4188-8DF1-30FFE6BAB89C}">
      <dgm:prSet custT="1"/>
      <dgm:spPr/>
      <dgm:t>
        <a:bodyPr/>
        <a:lstStyle/>
        <a:p>
          <a:pPr rtl="0"/>
          <a:r>
            <a:rPr lang="ru-RU" sz="2000" dirty="0"/>
            <a:t>Сказать </a:t>
          </a:r>
          <a:r>
            <a:rPr lang="ru-RU" sz="2000" b="1" dirty="0">
              <a:solidFill>
                <a:srgbClr val="C00000"/>
              </a:solidFill>
            </a:rPr>
            <a:t>несколько предложений </a:t>
          </a:r>
          <a:r>
            <a:rPr lang="ru-RU" sz="2000" dirty="0"/>
            <a:t>о заданном предмете</a:t>
          </a:r>
        </a:p>
      </dgm:t>
    </dgm:pt>
    <dgm:pt modelId="{BA30CCDF-BF72-460A-96DE-0C030C1F0DF0}" type="parTrans" cxnId="{38CA94D9-6E36-4945-9AD6-40B55F8B3A9D}">
      <dgm:prSet/>
      <dgm:spPr/>
      <dgm:t>
        <a:bodyPr/>
        <a:lstStyle/>
        <a:p>
          <a:endParaRPr lang="ru-RU"/>
        </a:p>
      </dgm:t>
    </dgm:pt>
    <dgm:pt modelId="{F8751900-416E-49E7-9804-C6C6398CCE3C}" type="sibTrans" cxnId="{38CA94D9-6E36-4945-9AD6-40B55F8B3A9D}">
      <dgm:prSet/>
      <dgm:spPr/>
      <dgm:t>
        <a:bodyPr/>
        <a:lstStyle/>
        <a:p>
          <a:endParaRPr lang="ru-RU"/>
        </a:p>
      </dgm:t>
    </dgm:pt>
    <dgm:pt modelId="{AB63881B-DFC2-4BBB-A608-302EC61C2A53}">
      <dgm:prSet custT="1"/>
      <dgm:spPr/>
      <dgm:t>
        <a:bodyPr/>
        <a:lstStyle/>
        <a:p>
          <a:pPr rtl="0"/>
          <a:r>
            <a:rPr lang="ru-RU" sz="2000" b="1" dirty="0">
              <a:solidFill>
                <a:srgbClr val="C00000"/>
              </a:solidFill>
            </a:rPr>
            <a:t>Называть группу предметов </a:t>
          </a:r>
          <a:r>
            <a:rPr lang="ru-RU" sz="2000" dirty="0"/>
            <a:t>обобщающим словом (чашка, ложка, тарелка – это посуда)</a:t>
          </a:r>
        </a:p>
      </dgm:t>
    </dgm:pt>
    <dgm:pt modelId="{AC80F2DE-1BE1-4D35-BEEF-58D0F6C959FE}" type="parTrans" cxnId="{EDA08018-3D4F-4DA8-92E7-B8205F172D86}">
      <dgm:prSet/>
      <dgm:spPr/>
      <dgm:t>
        <a:bodyPr/>
        <a:lstStyle/>
        <a:p>
          <a:endParaRPr lang="ru-RU"/>
        </a:p>
      </dgm:t>
    </dgm:pt>
    <dgm:pt modelId="{9E29553B-365D-456D-9C2E-D45CC8E61E16}" type="sibTrans" cxnId="{EDA08018-3D4F-4DA8-92E7-B8205F172D86}">
      <dgm:prSet/>
      <dgm:spPr/>
      <dgm:t>
        <a:bodyPr/>
        <a:lstStyle/>
        <a:p>
          <a:endParaRPr lang="ru-RU"/>
        </a:p>
      </dgm:t>
    </dgm:pt>
    <dgm:pt modelId="{548A3FB0-9B8A-4903-A970-6C1DCB0A8C88}">
      <dgm:prSet custT="1"/>
      <dgm:spPr/>
      <dgm:t>
        <a:bodyPr/>
        <a:lstStyle/>
        <a:p>
          <a:pPr rtl="0"/>
          <a:r>
            <a:rPr lang="ru-RU" sz="2000" dirty="0"/>
            <a:t>Различать число предметов, живое и неживое, женский и мужской род</a:t>
          </a:r>
        </a:p>
      </dgm:t>
    </dgm:pt>
    <dgm:pt modelId="{D69EAE78-7D61-47A1-B259-113A5A3C3DA5}" type="parTrans" cxnId="{F9DB416D-5369-4223-AE16-9460FD7EF72E}">
      <dgm:prSet/>
      <dgm:spPr/>
      <dgm:t>
        <a:bodyPr/>
        <a:lstStyle/>
        <a:p>
          <a:endParaRPr lang="ru-RU"/>
        </a:p>
      </dgm:t>
    </dgm:pt>
    <dgm:pt modelId="{C14E61AF-90C3-408A-90AD-54FDDFA6FD11}" type="sibTrans" cxnId="{F9DB416D-5369-4223-AE16-9460FD7EF72E}">
      <dgm:prSet/>
      <dgm:spPr/>
      <dgm:t>
        <a:bodyPr/>
        <a:lstStyle/>
        <a:p>
          <a:endParaRPr lang="ru-RU"/>
        </a:p>
      </dgm:t>
    </dgm:pt>
    <dgm:pt modelId="{06BE560D-2AD9-4F24-B306-8CDC6D057A82}">
      <dgm:prSet custT="1"/>
      <dgm:spPr/>
      <dgm:t>
        <a:bodyPr/>
        <a:lstStyle/>
        <a:p>
          <a:pPr rtl="0"/>
          <a:r>
            <a:rPr lang="ru-RU" sz="2000" dirty="0"/>
            <a:t>Определять </a:t>
          </a:r>
          <a:r>
            <a:rPr lang="ru-RU" sz="2000" b="1" dirty="0">
              <a:solidFill>
                <a:srgbClr val="C00000"/>
              </a:solidFill>
            </a:rPr>
            <a:t>место звука в слове </a:t>
          </a:r>
          <a:r>
            <a:rPr lang="ru-RU" sz="2000" dirty="0"/>
            <a:t>(находится в начале, середине или конце слова)</a:t>
          </a:r>
        </a:p>
      </dgm:t>
    </dgm:pt>
    <dgm:pt modelId="{01E6E260-A2DD-4BFB-94F7-C938E80622B5}" type="parTrans" cxnId="{F04E5AB8-8433-4365-8B8A-F21EAB799F1C}">
      <dgm:prSet/>
      <dgm:spPr/>
      <dgm:t>
        <a:bodyPr/>
        <a:lstStyle/>
        <a:p>
          <a:endParaRPr lang="ru-RU"/>
        </a:p>
      </dgm:t>
    </dgm:pt>
    <dgm:pt modelId="{337A76C4-821E-4DEE-87E1-9A5222120DA7}" type="sibTrans" cxnId="{F04E5AB8-8433-4365-8B8A-F21EAB799F1C}">
      <dgm:prSet/>
      <dgm:spPr/>
      <dgm:t>
        <a:bodyPr/>
        <a:lstStyle/>
        <a:p>
          <a:endParaRPr lang="ru-RU"/>
        </a:p>
      </dgm:t>
    </dgm:pt>
    <dgm:pt modelId="{49D0D091-E07A-4C7D-B1B3-9C5B7FC49DDA}">
      <dgm:prSet custT="1"/>
      <dgm:spPr/>
      <dgm:t>
        <a:bodyPr/>
        <a:lstStyle/>
        <a:p>
          <a:pPr rtl="0"/>
          <a:r>
            <a:rPr lang="ru-RU" sz="2000" b="1" dirty="0">
              <a:solidFill>
                <a:srgbClr val="C00000"/>
              </a:solidFill>
            </a:rPr>
            <a:t>Четко произносить все звуки</a:t>
          </a:r>
          <a:r>
            <a:rPr lang="ru-RU" sz="2000" dirty="0"/>
            <a:t>, иметь хорошую артикуляцию</a:t>
          </a:r>
        </a:p>
      </dgm:t>
    </dgm:pt>
    <dgm:pt modelId="{812EDE91-D122-4C56-9EB9-4A380B61DDE4}" type="parTrans" cxnId="{A0DCEA81-C333-4291-9810-792B33054E99}">
      <dgm:prSet/>
      <dgm:spPr/>
      <dgm:t>
        <a:bodyPr/>
        <a:lstStyle/>
        <a:p>
          <a:endParaRPr lang="ru-RU"/>
        </a:p>
      </dgm:t>
    </dgm:pt>
    <dgm:pt modelId="{1BD87E20-924C-4D7C-BDDF-FF4D4BB913AC}" type="sibTrans" cxnId="{A0DCEA81-C333-4291-9810-792B33054E99}">
      <dgm:prSet/>
      <dgm:spPr/>
      <dgm:t>
        <a:bodyPr/>
        <a:lstStyle/>
        <a:p>
          <a:endParaRPr lang="ru-RU"/>
        </a:p>
      </dgm:t>
    </dgm:pt>
    <dgm:pt modelId="{6F29396C-2C38-47BC-A49A-E47584B2ACA9}" type="pres">
      <dgm:prSet presAssocID="{F17B6C90-4E78-419F-A9B6-A7565C8C3BD1}" presName="linear" presStyleCnt="0">
        <dgm:presLayoutVars>
          <dgm:dir/>
          <dgm:animLvl val="lvl"/>
          <dgm:resizeHandles val="exact"/>
        </dgm:presLayoutVars>
      </dgm:prSet>
      <dgm:spPr/>
    </dgm:pt>
    <dgm:pt modelId="{8C0F0297-CBEC-41FB-9006-C3E8536D014D}" type="pres">
      <dgm:prSet presAssocID="{717AF843-17D9-46C4-A65E-153CCCF3048A}" presName="parentLin" presStyleCnt="0"/>
      <dgm:spPr/>
    </dgm:pt>
    <dgm:pt modelId="{490A2BC7-B7EC-4284-B96D-A836A368D10D}" type="pres">
      <dgm:prSet presAssocID="{717AF843-17D9-46C4-A65E-153CCCF3048A}" presName="parentLeftMargin" presStyleLbl="node1" presStyleIdx="0" presStyleCnt="6"/>
      <dgm:spPr/>
    </dgm:pt>
    <dgm:pt modelId="{3E351349-A4D7-46F6-947E-8785421A7C44}" type="pres">
      <dgm:prSet presAssocID="{717AF843-17D9-46C4-A65E-153CCCF3048A}" presName="parentText" presStyleLbl="node1" presStyleIdx="0" presStyleCnt="6" custScaleX="136065" custLinFactNeighborX="-5512" custLinFactNeighborY="-1456">
        <dgm:presLayoutVars>
          <dgm:chMax val="0"/>
          <dgm:bulletEnabled val="1"/>
        </dgm:presLayoutVars>
      </dgm:prSet>
      <dgm:spPr/>
    </dgm:pt>
    <dgm:pt modelId="{3D173D0E-5846-4052-8C60-19C130A9A1E1}" type="pres">
      <dgm:prSet presAssocID="{717AF843-17D9-46C4-A65E-153CCCF3048A}" presName="negativeSpace" presStyleCnt="0"/>
      <dgm:spPr/>
    </dgm:pt>
    <dgm:pt modelId="{F461BEFD-E712-4B0E-9DF0-00CE84F1D129}" type="pres">
      <dgm:prSet presAssocID="{717AF843-17D9-46C4-A65E-153CCCF3048A}" presName="childText" presStyleLbl="conFgAcc1" presStyleIdx="0" presStyleCnt="6">
        <dgm:presLayoutVars>
          <dgm:bulletEnabled val="1"/>
        </dgm:presLayoutVars>
      </dgm:prSet>
      <dgm:spPr/>
    </dgm:pt>
    <dgm:pt modelId="{E3D5FFD5-93BD-4BE7-99E7-8F9CFD89A7ED}" type="pres">
      <dgm:prSet presAssocID="{4FE8A6E8-6BFF-4612-9CA5-9C40E5EDD8DD}" presName="spaceBetweenRectangles" presStyleCnt="0"/>
      <dgm:spPr/>
    </dgm:pt>
    <dgm:pt modelId="{936F85D9-8784-4611-94AC-82072788C0BE}" type="pres">
      <dgm:prSet presAssocID="{FA8E7B9B-43C4-4188-8DF1-30FFE6BAB89C}" presName="parentLin" presStyleCnt="0"/>
      <dgm:spPr/>
    </dgm:pt>
    <dgm:pt modelId="{9149E331-B264-4B93-8E51-14FEC4B933C5}" type="pres">
      <dgm:prSet presAssocID="{FA8E7B9B-43C4-4188-8DF1-30FFE6BAB89C}" presName="parentLeftMargin" presStyleLbl="node1" presStyleIdx="0" presStyleCnt="6"/>
      <dgm:spPr/>
    </dgm:pt>
    <dgm:pt modelId="{2D27965E-966C-4D8C-93C9-18DE7001B65B}" type="pres">
      <dgm:prSet presAssocID="{FA8E7B9B-43C4-4188-8DF1-30FFE6BAB89C}" presName="parentText" presStyleLbl="node1" presStyleIdx="1" presStyleCnt="6" custScaleX="136852">
        <dgm:presLayoutVars>
          <dgm:chMax val="0"/>
          <dgm:bulletEnabled val="1"/>
        </dgm:presLayoutVars>
      </dgm:prSet>
      <dgm:spPr/>
    </dgm:pt>
    <dgm:pt modelId="{BF1943F3-2420-4F86-AB15-939D2DD5C3E8}" type="pres">
      <dgm:prSet presAssocID="{FA8E7B9B-43C4-4188-8DF1-30FFE6BAB89C}" presName="negativeSpace" presStyleCnt="0"/>
      <dgm:spPr/>
    </dgm:pt>
    <dgm:pt modelId="{6D693192-A269-469B-B69F-F5D4E8ADD072}" type="pres">
      <dgm:prSet presAssocID="{FA8E7B9B-43C4-4188-8DF1-30FFE6BAB89C}" presName="childText" presStyleLbl="conFgAcc1" presStyleIdx="1" presStyleCnt="6">
        <dgm:presLayoutVars>
          <dgm:bulletEnabled val="1"/>
        </dgm:presLayoutVars>
      </dgm:prSet>
      <dgm:spPr/>
    </dgm:pt>
    <dgm:pt modelId="{CBF79D33-0D8D-4C30-9A58-432AC0750314}" type="pres">
      <dgm:prSet presAssocID="{F8751900-416E-49E7-9804-C6C6398CCE3C}" presName="spaceBetweenRectangles" presStyleCnt="0"/>
      <dgm:spPr/>
    </dgm:pt>
    <dgm:pt modelId="{20047F4B-448D-4541-B58F-F1884698F1EF}" type="pres">
      <dgm:prSet presAssocID="{AB63881B-DFC2-4BBB-A608-302EC61C2A53}" presName="parentLin" presStyleCnt="0"/>
      <dgm:spPr/>
    </dgm:pt>
    <dgm:pt modelId="{8BFBBC68-B8DB-40B8-9B67-8F77BF986900}" type="pres">
      <dgm:prSet presAssocID="{AB63881B-DFC2-4BBB-A608-302EC61C2A53}" presName="parentLeftMargin" presStyleLbl="node1" presStyleIdx="1" presStyleCnt="6"/>
      <dgm:spPr/>
    </dgm:pt>
    <dgm:pt modelId="{2EE92F88-2081-42DC-9B7E-447994AE3C5E}" type="pres">
      <dgm:prSet presAssocID="{AB63881B-DFC2-4BBB-A608-302EC61C2A53}" presName="parentText" presStyleLbl="node1" presStyleIdx="2" presStyleCnt="6" custScaleX="136852">
        <dgm:presLayoutVars>
          <dgm:chMax val="0"/>
          <dgm:bulletEnabled val="1"/>
        </dgm:presLayoutVars>
      </dgm:prSet>
      <dgm:spPr/>
    </dgm:pt>
    <dgm:pt modelId="{23DA4176-6C72-4B93-B1EE-F886D278B0EC}" type="pres">
      <dgm:prSet presAssocID="{AB63881B-DFC2-4BBB-A608-302EC61C2A53}" presName="negativeSpace" presStyleCnt="0"/>
      <dgm:spPr/>
    </dgm:pt>
    <dgm:pt modelId="{8C56BFBB-47BA-4F4F-895A-59DD432F3BEF}" type="pres">
      <dgm:prSet presAssocID="{AB63881B-DFC2-4BBB-A608-302EC61C2A53}" presName="childText" presStyleLbl="conFgAcc1" presStyleIdx="2" presStyleCnt="6">
        <dgm:presLayoutVars>
          <dgm:bulletEnabled val="1"/>
        </dgm:presLayoutVars>
      </dgm:prSet>
      <dgm:spPr/>
    </dgm:pt>
    <dgm:pt modelId="{7919DAC2-BF04-48DB-85AD-B2CEE8F34A02}" type="pres">
      <dgm:prSet presAssocID="{9E29553B-365D-456D-9C2E-D45CC8E61E16}" presName="spaceBetweenRectangles" presStyleCnt="0"/>
      <dgm:spPr/>
    </dgm:pt>
    <dgm:pt modelId="{0D200E70-5AD0-48E6-B505-E3B972ABD74A}" type="pres">
      <dgm:prSet presAssocID="{548A3FB0-9B8A-4903-A970-6C1DCB0A8C88}" presName="parentLin" presStyleCnt="0"/>
      <dgm:spPr/>
    </dgm:pt>
    <dgm:pt modelId="{EA66DA37-CE5F-4769-8C42-CE2B88630D7D}" type="pres">
      <dgm:prSet presAssocID="{548A3FB0-9B8A-4903-A970-6C1DCB0A8C88}" presName="parentLeftMargin" presStyleLbl="node1" presStyleIdx="2" presStyleCnt="6"/>
      <dgm:spPr/>
    </dgm:pt>
    <dgm:pt modelId="{BBCA8357-B03A-462E-B125-52CD48192812}" type="pres">
      <dgm:prSet presAssocID="{548A3FB0-9B8A-4903-A970-6C1DCB0A8C88}" presName="parentText" presStyleLbl="node1" presStyleIdx="3" presStyleCnt="6" custScaleX="136852">
        <dgm:presLayoutVars>
          <dgm:chMax val="0"/>
          <dgm:bulletEnabled val="1"/>
        </dgm:presLayoutVars>
      </dgm:prSet>
      <dgm:spPr/>
    </dgm:pt>
    <dgm:pt modelId="{B188F313-7788-4109-B24D-CEC0225CD293}" type="pres">
      <dgm:prSet presAssocID="{548A3FB0-9B8A-4903-A970-6C1DCB0A8C88}" presName="negativeSpace" presStyleCnt="0"/>
      <dgm:spPr/>
    </dgm:pt>
    <dgm:pt modelId="{EFF0FB5C-F06F-4FB1-8581-50A4DBAC9813}" type="pres">
      <dgm:prSet presAssocID="{548A3FB0-9B8A-4903-A970-6C1DCB0A8C88}" presName="childText" presStyleLbl="conFgAcc1" presStyleIdx="3" presStyleCnt="6">
        <dgm:presLayoutVars>
          <dgm:bulletEnabled val="1"/>
        </dgm:presLayoutVars>
      </dgm:prSet>
      <dgm:spPr/>
    </dgm:pt>
    <dgm:pt modelId="{960828A0-0517-48BE-B2E2-BC0FA3DFA95A}" type="pres">
      <dgm:prSet presAssocID="{C14E61AF-90C3-408A-90AD-54FDDFA6FD11}" presName="spaceBetweenRectangles" presStyleCnt="0"/>
      <dgm:spPr/>
    </dgm:pt>
    <dgm:pt modelId="{88E8D584-ED07-4CE0-9A12-C8A5B3C57632}" type="pres">
      <dgm:prSet presAssocID="{06BE560D-2AD9-4F24-B306-8CDC6D057A82}" presName="parentLin" presStyleCnt="0"/>
      <dgm:spPr/>
    </dgm:pt>
    <dgm:pt modelId="{24271E50-03BC-4483-8A45-3921ACDF0DDD}" type="pres">
      <dgm:prSet presAssocID="{06BE560D-2AD9-4F24-B306-8CDC6D057A82}" presName="parentLeftMargin" presStyleLbl="node1" presStyleIdx="3" presStyleCnt="6"/>
      <dgm:spPr/>
    </dgm:pt>
    <dgm:pt modelId="{0D66B476-9061-476A-B221-3513B04FABDF}" type="pres">
      <dgm:prSet presAssocID="{06BE560D-2AD9-4F24-B306-8CDC6D057A82}" presName="parentText" presStyleLbl="node1" presStyleIdx="4" presStyleCnt="6" custScaleX="136765">
        <dgm:presLayoutVars>
          <dgm:chMax val="0"/>
          <dgm:bulletEnabled val="1"/>
        </dgm:presLayoutVars>
      </dgm:prSet>
      <dgm:spPr/>
    </dgm:pt>
    <dgm:pt modelId="{27C9ECDB-3D2F-401B-8C65-96FDE68FF1FA}" type="pres">
      <dgm:prSet presAssocID="{06BE560D-2AD9-4F24-B306-8CDC6D057A82}" presName="negativeSpace" presStyleCnt="0"/>
      <dgm:spPr/>
    </dgm:pt>
    <dgm:pt modelId="{6991CD4E-E7FA-4042-B7F5-7D49465E8291}" type="pres">
      <dgm:prSet presAssocID="{06BE560D-2AD9-4F24-B306-8CDC6D057A82}" presName="childText" presStyleLbl="conFgAcc1" presStyleIdx="4" presStyleCnt="6">
        <dgm:presLayoutVars>
          <dgm:bulletEnabled val="1"/>
        </dgm:presLayoutVars>
      </dgm:prSet>
      <dgm:spPr/>
    </dgm:pt>
    <dgm:pt modelId="{3A1DAF83-7017-4986-B2CB-E61553B74772}" type="pres">
      <dgm:prSet presAssocID="{337A76C4-821E-4DEE-87E1-9A5222120DA7}" presName="spaceBetweenRectangles" presStyleCnt="0"/>
      <dgm:spPr/>
    </dgm:pt>
    <dgm:pt modelId="{18D30437-CB4B-4A77-A728-62EA38BDA1A5}" type="pres">
      <dgm:prSet presAssocID="{49D0D091-E07A-4C7D-B1B3-9C5B7FC49DDA}" presName="parentLin" presStyleCnt="0"/>
      <dgm:spPr/>
    </dgm:pt>
    <dgm:pt modelId="{757B883A-3AEB-4505-A174-B3488B2E5DBD}" type="pres">
      <dgm:prSet presAssocID="{49D0D091-E07A-4C7D-B1B3-9C5B7FC49DDA}" presName="parentLeftMargin" presStyleLbl="node1" presStyleIdx="4" presStyleCnt="6"/>
      <dgm:spPr/>
    </dgm:pt>
    <dgm:pt modelId="{B2A5E259-390E-40FB-B72A-971B80C00D4D}" type="pres">
      <dgm:prSet presAssocID="{49D0D091-E07A-4C7D-B1B3-9C5B7FC49DDA}" presName="parentText" presStyleLbl="node1" presStyleIdx="5" presStyleCnt="6" custScaleX="136765">
        <dgm:presLayoutVars>
          <dgm:chMax val="0"/>
          <dgm:bulletEnabled val="1"/>
        </dgm:presLayoutVars>
      </dgm:prSet>
      <dgm:spPr/>
    </dgm:pt>
    <dgm:pt modelId="{89460C20-520C-4293-BC2A-E3828B15871F}" type="pres">
      <dgm:prSet presAssocID="{49D0D091-E07A-4C7D-B1B3-9C5B7FC49DDA}" presName="negativeSpace" presStyleCnt="0"/>
      <dgm:spPr/>
    </dgm:pt>
    <dgm:pt modelId="{68C58D26-9F5B-4688-B66E-393D4833AE18}" type="pres">
      <dgm:prSet presAssocID="{49D0D091-E07A-4C7D-B1B3-9C5B7FC49DD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94B270C-C79F-4669-B77B-413A0831B0DD}" type="presOf" srcId="{AB63881B-DFC2-4BBB-A608-302EC61C2A53}" destId="{8BFBBC68-B8DB-40B8-9B67-8F77BF986900}" srcOrd="0" destOrd="0" presId="urn:microsoft.com/office/officeart/2005/8/layout/list1"/>
    <dgm:cxn modelId="{65B5B810-5EF4-4BFD-A57E-199C48B51917}" srcId="{F17B6C90-4E78-419F-A9B6-A7565C8C3BD1}" destId="{717AF843-17D9-46C4-A65E-153CCCF3048A}" srcOrd="0" destOrd="0" parTransId="{55617D15-4EE9-4D9C-A509-2E3430660C74}" sibTransId="{4FE8A6E8-6BFF-4612-9CA5-9C40E5EDD8DD}"/>
    <dgm:cxn modelId="{EDA08018-3D4F-4DA8-92E7-B8205F172D86}" srcId="{F17B6C90-4E78-419F-A9B6-A7565C8C3BD1}" destId="{AB63881B-DFC2-4BBB-A608-302EC61C2A53}" srcOrd="2" destOrd="0" parTransId="{AC80F2DE-1BE1-4D35-BEEF-58D0F6C959FE}" sibTransId="{9E29553B-365D-456D-9C2E-D45CC8E61E16}"/>
    <dgm:cxn modelId="{FD95655B-446F-4AE4-B70D-3DBB59740080}" type="presOf" srcId="{06BE560D-2AD9-4F24-B306-8CDC6D057A82}" destId="{24271E50-03BC-4483-8A45-3921ACDF0DDD}" srcOrd="0" destOrd="0" presId="urn:microsoft.com/office/officeart/2005/8/layout/list1"/>
    <dgm:cxn modelId="{803C134B-BAF8-465E-8D5C-3B7D19CB571C}" type="presOf" srcId="{49D0D091-E07A-4C7D-B1B3-9C5B7FC49DDA}" destId="{757B883A-3AEB-4505-A174-B3488B2E5DBD}" srcOrd="0" destOrd="0" presId="urn:microsoft.com/office/officeart/2005/8/layout/list1"/>
    <dgm:cxn modelId="{62FA346D-33E3-4B67-A33F-0F9D75C8FA21}" type="presOf" srcId="{AB63881B-DFC2-4BBB-A608-302EC61C2A53}" destId="{2EE92F88-2081-42DC-9B7E-447994AE3C5E}" srcOrd="1" destOrd="0" presId="urn:microsoft.com/office/officeart/2005/8/layout/list1"/>
    <dgm:cxn modelId="{F9DB416D-5369-4223-AE16-9460FD7EF72E}" srcId="{F17B6C90-4E78-419F-A9B6-A7565C8C3BD1}" destId="{548A3FB0-9B8A-4903-A970-6C1DCB0A8C88}" srcOrd="3" destOrd="0" parTransId="{D69EAE78-7D61-47A1-B259-113A5A3C3DA5}" sibTransId="{C14E61AF-90C3-408A-90AD-54FDDFA6FD11}"/>
    <dgm:cxn modelId="{FDA98F4F-EA20-4FD4-9C44-11B6D0B90793}" type="presOf" srcId="{548A3FB0-9B8A-4903-A970-6C1DCB0A8C88}" destId="{EA66DA37-CE5F-4769-8C42-CE2B88630D7D}" srcOrd="0" destOrd="0" presId="urn:microsoft.com/office/officeart/2005/8/layout/list1"/>
    <dgm:cxn modelId="{5F0D1673-99B9-4055-A722-B8A67A4749F9}" type="presOf" srcId="{49D0D091-E07A-4C7D-B1B3-9C5B7FC49DDA}" destId="{B2A5E259-390E-40FB-B72A-971B80C00D4D}" srcOrd="1" destOrd="0" presId="urn:microsoft.com/office/officeart/2005/8/layout/list1"/>
    <dgm:cxn modelId="{906B967F-791A-45F6-BFDE-FA4E6997A2C5}" type="presOf" srcId="{06BE560D-2AD9-4F24-B306-8CDC6D057A82}" destId="{0D66B476-9061-476A-B221-3513B04FABDF}" srcOrd="1" destOrd="0" presId="urn:microsoft.com/office/officeart/2005/8/layout/list1"/>
    <dgm:cxn modelId="{A0DCEA81-C333-4291-9810-792B33054E99}" srcId="{F17B6C90-4E78-419F-A9B6-A7565C8C3BD1}" destId="{49D0D091-E07A-4C7D-B1B3-9C5B7FC49DDA}" srcOrd="5" destOrd="0" parTransId="{812EDE91-D122-4C56-9EB9-4A380B61DDE4}" sibTransId="{1BD87E20-924C-4D7C-BDDF-FF4D4BB913AC}"/>
    <dgm:cxn modelId="{16234E87-3B6D-41D5-82C6-ABAACB695FB8}" type="presOf" srcId="{548A3FB0-9B8A-4903-A970-6C1DCB0A8C88}" destId="{BBCA8357-B03A-462E-B125-52CD48192812}" srcOrd="1" destOrd="0" presId="urn:microsoft.com/office/officeart/2005/8/layout/list1"/>
    <dgm:cxn modelId="{8B350F8A-FAB1-4510-ACB5-B3AF9AE6088B}" type="presOf" srcId="{F17B6C90-4E78-419F-A9B6-A7565C8C3BD1}" destId="{6F29396C-2C38-47BC-A49A-E47584B2ACA9}" srcOrd="0" destOrd="0" presId="urn:microsoft.com/office/officeart/2005/8/layout/list1"/>
    <dgm:cxn modelId="{40FED88B-DDE9-4BC9-BCE2-D95438AF7C2C}" type="presOf" srcId="{717AF843-17D9-46C4-A65E-153CCCF3048A}" destId="{490A2BC7-B7EC-4284-B96D-A836A368D10D}" srcOrd="0" destOrd="0" presId="urn:microsoft.com/office/officeart/2005/8/layout/list1"/>
    <dgm:cxn modelId="{F04E5AB8-8433-4365-8B8A-F21EAB799F1C}" srcId="{F17B6C90-4E78-419F-A9B6-A7565C8C3BD1}" destId="{06BE560D-2AD9-4F24-B306-8CDC6D057A82}" srcOrd="4" destOrd="0" parTransId="{01E6E260-A2DD-4BFB-94F7-C938E80622B5}" sibTransId="{337A76C4-821E-4DEE-87E1-9A5222120DA7}"/>
    <dgm:cxn modelId="{38CA94D9-6E36-4945-9AD6-40B55F8B3A9D}" srcId="{F17B6C90-4E78-419F-A9B6-A7565C8C3BD1}" destId="{FA8E7B9B-43C4-4188-8DF1-30FFE6BAB89C}" srcOrd="1" destOrd="0" parTransId="{BA30CCDF-BF72-460A-96DE-0C030C1F0DF0}" sibTransId="{F8751900-416E-49E7-9804-C6C6398CCE3C}"/>
    <dgm:cxn modelId="{007DFEDE-C399-4A7B-8B1A-782809FDD4EC}" type="presOf" srcId="{FA8E7B9B-43C4-4188-8DF1-30FFE6BAB89C}" destId="{2D27965E-966C-4D8C-93C9-18DE7001B65B}" srcOrd="1" destOrd="0" presId="urn:microsoft.com/office/officeart/2005/8/layout/list1"/>
    <dgm:cxn modelId="{1220D1F0-CC97-462E-A502-264A15CFEC96}" type="presOf" srcId="{717AF843-17D9-46C4-A65E-153CCCF3048A}" destId="{3E351349-A4D7-46F6-947E-8785421A7C44}" srcOrd="1" destOrd="0" presId="urn:microsoft.com/office/officeart/2005/8/layout/list1"/>
    <dgm:cxn modelId="{C4EDA2FF-6EC2-4208-A357-822A801A23DF}" type="presOf" srcId="{FA8E7B9B-43C4-4188-8DF1-30FFE6BAB89C}" destId="{9149E331-B264-4B93-8E51-14FEC4B933C5}" srcOrd="0" destOrd="0" presId="urn:microsoft.com/office/officeart/2005/8/layout/list1"/>
    <dgm:cxn modelId="{5E25DF8C-D403-45E8-81A8-BD347C41BD0C}" type="presParOf" srcId="{6F29396C-2C38-47BC-A49A-E47584B2ACA9}" destId="{8C0F0297-CBEC-41FB-9006-C3E8536D014D}" srcOrd="0" destOrd="0" presId="urn:microsoft.com/office/officeart/2005/8/layout/list1"/>
    <dgm:cxn modelId="{B03F5320-B17E-4EB1-8F87-9552EB85530C}" type="presParOf" srcId="{8C0F0297-CBEC-41FB-9006-C3E8536D014D}" destId="{490A2BC7-B7EC-4284-B96D-A836A368D10D}" srcOrd="0" destOrd="0" presId="urn:microsoft.com/office/officeart/2005/8/layout/list1"/>
    <dgm:cxn modelId="{39C52DC2-F73E-4565-AE7C-98E8A3461C0D}" type="presParOf" srcId="{8C0F0297-CBEC-41FB-9006-C3E8536D014D}" destId="{3E351349-A4D7-46F6-947E-8785421A7C44}" srcOrd="1" destOrd="0" presId="urn:microsoft.com/office/officeart/2005/8/layout/list1"/>
    <dgm:cxn modelId="{F75B5059-4BEA-4FCC-AF4C-432826136A89}" type="presParOf" srcId="{6F29396C-2C38-47BC-A49A-E47584B2ACA9}" destId="{3D173D0E-5846-4052-8C60-19C130A9A1E1}" srcOrd="1" destOrd="0" presId="urn:microsoft.com/office/officeart/2005/8/layout/list1"/>
    <dgm:cxn modelId="{A1FFFCAD-380D-43BD-9D8D-8A499EA7F848}" type="presParOf" srcId="{6F29396C-2C38-47BC-A49A-E47584B2ACA9}" destId="{F461BEFD-E712-4B0E-9DF0-00CE84F1D129}" srcOrd="2" destOrd="0" presId="urn:microsoft.com/office/officeart/2005/8/layout/list1"/>
    <dgm:cxn modelId="{AB87F7E5-44CB-4F7E-9A4F-A7FDA348F10B}" type="presParOf" srcId="{6F29396C-2C38-47BC-A49A-E47584B2ACA9}" destId="{E3D5FFD5-93BD-4BE7-99E7-8F9CFD89A7ED}" srcOrd="3" destOrd="0" presId="urn:microsoft.com/office/officeart/2005/8/layout/list1"/>
    <dgm:cxn modelId="{E5324C84-58A2-4F6F-9B04-1DCDA4E8A8B7}" type="presParOf" srcId="{6F29396C-2C38-47BC-A49A-E47584B2ACA9}" destId="{936F85D9-8784-4611-94AC-82072788C0BE}" srcOrd="4" destOrd="0" presId="urn:microsoft.com/office/officeart/2005/8/layout/list1"/>
    <dgm:cxn modelId="{9DDB5F00-6F52-4AC6-9F18-0460E3CBC758}" type="presParOf" srcId="{936F85D9-8784-4611-94AC-82072788C0BE}" destId="{9149E331-B264-4B93-8E51-14FEC4B933C5}" srcOrd="0" destOrd="0" presId="urn:microsoft.com/office/officeart/2005/8/layout/list1"/>
    <dgm:cxn modelId="{5E64A9F6-8EE7-4D8A-91FE-99C5D1BADD4E}" type="presParOf" srcId="{936F85D9-8784-4611-94AC-82072788C0BE}" destId="{2D27965E-966C-4D8C-93C9-18DE7001B65B}" srcOrd="1" destOrd="0" presId="urn:microsoft.com/office/officeart/2005/8/layout/list1"/>
    <dgm:cxn modelId="{C5D4C3AF-9918-4EBB-AEC0-1CDC24B2D3E9}" type="presParOf" srcId="{6F29396C-2C38-47BC-A49A-E47584B2ACA9}" destId="{BF1943F3-2420-4F86-AB15-939D2DD5C3E8}" srcOrd="5" destOrd="0" presId="urn:microsoft.com/office/officeart/2005/8/layout/list1"/>
    <dgm:cxn modelId="{5C79EABA-9C02-40B5-AD9C-49E250DC5ED0}" type="presParOf" srcId="{6F29396C-2C38-47BC-A49A-E47584B2ACA9}" destId="{6D693192-A269-469B-B69F-F5D4E8ADD072}" srcOrd="6" destOrd="0" presId="urn:microsoft.com/office/officeart/2005/8/layout/list1"/>
    <dgm:cxn modelId="{114509C4-1519-4A73-8E25-F5BA432CD58B}" type="presParOf" srcId="{6F29396C-2C38-47BC-A49A-E47584B2ACA9}" destId="{CBF79D33-0D8D-4C30-9A58-432AC0750314}" srcOrd="7" destOrd="0" presId="urn:microsoft.com/office/officeart/2005/8/layout/list1"/>
    <dgm:cxn modelId="{444A2941-5446-45DD-9D5B-0E997A71EF6B}" type="presParOf" srcId="{6F29396C-2C38-47BC-A49A-E47584B2ACA9}" destId="{20047F4B-448D-4541-B58F-F1884698F1EF}" srcOrd="8" destOrd="0" presId="urn:microsoft.com/office/officeart/2005/8/layout/list1"/>
    <dgm:cxn modelId="{79ECC7DC-6C01-4EC0-B75D-1F6A036A10EE}" type="presParOf" srcId="{20047F4B-448D-4541-B58F-F1884698F1EF}" destId="{8BFBBC68-B8DB-40B8-9B67-8F77BF986900}" srcOrd="0" destOrd="0" presId="urn:microsoft.com/office/officeart/2005/8/layout/list1"/>
    <dgm:cxn modelId="{87F23FD3-E6FE-4D90-9E21-0AAFE657A28C}" type="presParOf" srcId="{20047F4B-448D-4541-B58F-F1884698F1EF}" destId="{2EE92F88-2081-42DC-9B7E-447994AE3C5E}" srcOrd="1" destOrd="0" presId="urn:microsoft.com/office/officeart/2005/8/layout/list1"/>
    <dgm:cxn modelId="{4EFF5DD0-130C-453F-870B-48EBED08A896}" type="presParOf" srcId="{6F29396C-2C38-47BC-A49A-E47584B2ACA9}" destId="{23DA4176-6C72-4B93-B1EE-F886D278B0EC}" srcOrd="9" destOrd="0" presId="urn:microsoft.com/office/officeart/2005/8/layout/list1"/>
    <dgm:cxn modelId="{16D478B7-F792-4C6B-8C77-187B01D801A0}" type="presParOf" srcId="{6F29396C-2C38-47BC-A49A-E47584B2ACA9}" destId="{8C56BFBB-47BA-4F4F-895A-59DD432F3BEF}" srcOrd="10" destOrd="0" presId="urn:microsoft.com/office/officeart/2005/8/layout/list1"/>
    <dgm:cxn modelId="{7D7CA62B-33E9-4A22-ADCF-80D6829C691A}" type="presParOf" srcId="{6F29396C-2C38-47BC-A49A-E47584B2ACA9}" destId="{7919DAC2-BF04-48DB-85AD-B2CEE8F34A02}" srcOrd="11" destOrd="0" presId="urn:microsoft.com/office/officeart/2005/8/layout/list1"/>
    <dgm:cxn modelId="{E2BB994D-C7C2-41BC-8D46-1258B57D165B}" type="presParOf" srcId="{6F29396C-2C38-47BC-A49A-E47584B2ACA9}" destId="{0D200E70-5AD0-48E6-B505-E3B972ABD74A}" srcOrd="12" destOrd="0" presId="urn:microsoft.com/office/officeart/2005/8/layout/list1"/>
    <dgm:cxn modelId="{5F1F3F7A-5780-48F1-AA74-5561535C3F8A}" type="presParOf" srcId="{0D200E70-5AD0-48E6-B505-E3B972ABD74A}" destId="{EA66DA37-CE5F-4769-8C42-CE2B88630D7D}" srcOrd="0" destOrd="0" presId="urn:microsoft.com/office/officeart/2005/8/layout/list1"/>
    <dgm:cxn modelId="{133FDA73-38FD-414C-8A08-61684FFE419A}" type="presParOf" srcId="{0D200E70-5AD0-48E6-B505-E3B972ABD74A}" destId="{BBCA8357-B03A-462E-B125-52CD48192812}" srcOrd="1" destOrd="0" presId="urn:microsoft.com/office/officeart/2005/8/layout/list1"/>
    <dgm:cxn modelId="{4CB79D6E-A1F4-412B-91FB-26F0855DDE21}" type="presParOf" srcId="{6F29396C-2C38-47BC-A49A-E47584B2ACA9}" destId="{B188F313-7788-4109-B24D-CEC0225CD293}" srcOrd="13" destOrd="0" presId="urn:microsoft.com/office/officeart/2005/8/layout/list1"/>
    <dgm:cxn modelId="{C6D1091B-F2ED-4C59-8D03-A0D1E8132F47}" type="presParOf" srcId="{6F29396C-2C38-47BC-A49A-E47584B2ACA9}" destId="{EFF0FB5C-F06F-4FB1-8581-50A4DBAC9813}" srcOrd="14" destOrd="0" presId="urn:microsoft.com/office/officeart/2005/8/layout/list1"/>
    <dgm:cxn modelId="{286217FA-703B-4762-ADB1-FD2F0759CA45}" type="presParOf" srcId="{6F29396C-2C38-47BC-A49A-E47584B2ACA9}" destId="{960828A0-0517-48BE-B2E2-BC0FA3DFA95A}" srcOrd="15" destOrd="0" presId="urn:microsoft.com/office/officeart/2005/8/layout/list1"/>
    <dgm:cxn modelId="{FEBB3F3B-D05F-422D-B6AC-36D814181CFE}" type="presParOf" srcId="{6F29396C-2C38-47BC-A49A-E47584B2ACA9}" destId="{88E8D584-ED07-4CE0-9A12-C8A5B3C57632}" srcOrd="16" destOrd="0" presId="urn:microsoft.com/office/officeart/2005/8/layout/list1"/>
    <dgm:cxn modelId="{0C6E0819-9ECE-4681-B6B8-2A56CAB09F98}" type="presParOf" srcId="{88E8D584-ED07-4CE0-9A12-C8A5B3C57632}" destId="{24271E50-03BC-4483-8A45-3921ACDF0DDD}" srcOrd="0" destOrd="0" presId="urn:microsoft.com/office/officeart/2005/8/layout/list1"/>
    <dgm:cxn modelId="{ED1995DD-02EF-40C9-9DBC-B48DF96EDC46}" type="presParOf" srcId="{88E8D584-ED07-4CE0-9A12-C8A5B3C57632}" destId="{0D66B476-9061-476A-B221-3513B04FABDF}" srcOrd="1" destOrd="0" presId="urn:microsoft.com/office/officeart/2005/8/layout/list1"/>
    <dgm:cxn modelId="{98B2A5FA-9F61-492B-A2CF-5C9D7872DA4C}" type="presParOf" srcId="{6F29396C-2C38-47BC-A49A-E47584B2ACA9}" destId="{27C9ECDB-3D2F-401B-8C65-96FDE68FF1FA}" srcOrd="17" destOrd="0" presId="urn:microsoft.com/office/officeart/2005/8/layout/list1"/>
    <dgm:cxn modelId="{0F725EC9-A886-48DB-B938-104814B3D95F}" type="presParOf" srcId="{6F29396C-2C38-47BC-A49A-E47584B2ACA9}" destId="{6991CD4E-E7FA-4042-B7F5-7D49465E8291}" srcOrd="18" destOrd="0" presId="urn:microsoft.com/office/officeart/2005/8/layout/list1"/>
    <dgm:cxn modelId="{1CD41FFB-CCEE-4AD0-BF3E-A09C5D60BBBF}" type="presParOf" srcId="{6F29396C-2C38-47BC-A49A-E47584B2ACA9}" destId="{3A1DAF83-7017-4986-B2CB-E61553B74772}" srcOrd="19" destOrd="0" presId="urn:microsoft.com/office/officeart/2005/8/layout/list1"/>
    <dgm:cxn modelId="{C93C3766-68F1-49CD-801C-03A21BAEB1E0}" type="presParOf" srcId="{6F29396C-2C38-47BC-A49A-E47584B2ACA9}" destId="{18D30437-CB4B-4A77-A728-62EA38BDA1A5}" srcOrd="20" destOrd="0" presId="urn:microsoft.com/office/officeart/2005/8/layout/list1"/>
    <dgm:cxn modelId="{48F52126-2061-47FB-B23E-391AFA7C48F4}" type="presParOf" srcId="{18D30437-CB4B-4A77-A728-62EA38BDA1A5}" destId="{757B883A-3AEB-4505-A174-B3488B2E5DBD}" srcOrd="0" destOrd="0" presId="urn:microsoft.com/office/officeart/2005/8/layout/list1"/>
    <dgm:cxn modelId="{59B3DC18-B0D6-4E9C-BC61-21C61F6E4E81}" type="presParOf" srcId="{18D30437-CB4B-4A77-A728-62EA38BDA1A5}" destId="{B2A5E259-390E-40FB-B72A-971B80C00D4D}" srcOrd="1" destOrd="0" presId="urn:microsoft.com/office/officeart/2005/8/layout/list1"/>
    <dgm:cxn modelId="{76396BC5-4A17-4E7C-977C-F2BE4AEAB742}" type="presParOf" srcId="{6F29396C-2C38-47BC-A49A-E47584B2ACA9}" destId="{89460C20-520C-4293-BC2A-E3828B15871F}" srcOrd="21" destOrd="0" presId="urn:microsoft.com/office/officeart/2005/8/layout/list1"/>
    <dgm:cxn modelId="{59A29FCD-5FE8-483F-8525-9D351E8C53F1}" type="presParOf" srcId="{6F29396C-2C38-47BC-A49A-E47584B2ACA9}" destId="{68C58D26-9F5B-4688-B66E-393D4833AE1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1BEFD-E712-4B0E-9DF0-00CE84F1D129}">
      <dsp:nvSpPr>
        <dsp:cNvPr id="0" name=""/>
        <dsp:cNvSpPr/>
      </dsp:nvSpPr>
      <dsp:spPr>
        <a:xfrm>
          <a:off x="0" y="363415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51349-A4D7-46F6-947E-8785421A7C44}">
      <dsp:nvSpPr>
        <dsp:cNvPr id="0" name=""/>
        <dsp:cNvSpPr/>
      </dsp:nvSpPr>
      <dsp:spPr>
        <a:xfrm>
          <a:off x="387660" y="89999"/>
          <a:ext cx="7815359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Заучивать наизусть и выразительно рассказывать </a:t>
          </a:r>
          <a:r>
            <a:rPr lang="ru-RU" sz="2000" kern="1200" dirty="0"/>
            <a:t>небольшие стихотворения, отгадывать загадки</a:t>
          </a:r>
        </a:p>
      </dsp:txBody>
      <dsp:txXfrm>
        <a:off x="413599" y="115938"/>
        <a:ext cx="7763481" cy="479482"/>
      </dsp:txXfrm>
    </dsp:sp>
    <dsp:sp modelId="{6D693192-A269-469B-B69F-F5D4E8ADD072}">
      <dsp:nvSpPr>
        <dsp:cNvPr id="0" name=""/>
        <dsp:cNvSpPr/>
      </dsp:nvSpPr>
      <dsp:spPr>
        <a:xfrm>
          <a:off x="0" y="1179895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7965E-966C-4D8C-93C9-18DE7001B65B}">
      <dsp:nvSpPr>
        <dsp:cNvPr id="0" name=""/>
        <dsp:cNvSpPr/>
      </dsp:nvSpPr>
      <dsp:spPr>
        <a:xfrm>
          <a:off x="407863" y="914215"/>
          <a:ext cx="781437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Сказать </a:t>
          </a:r>
          <a:r>
            <a:rPr lang="ru-RU" sz="2000" b="1" kern="1200" dirty="0">
              <a:solidFill>
                <a:srgbClr val="C00000"/>
              </a:solidFill>
            </a:rPr>
            <a:t>несколько предложений </a:t>
          </a:r>
          <a:r>
            <a:rPr lang="ru-RU" sz="2000" kern="1200" dirty="0"/>
            <a:t>о заданном предмете</a:t>
          </a:r>
        </a:p>
      </dsp:txBody>
      <dsp:txXfrm>
        <a:off x="433802" y="940154"/>
        <a:ext cx="7762492" cy="479482"/>
      </dsp:txXfrm>
    </dsp:sp>
    <dsp:sp modelId="{8C56BFBB-47BA-4F4F-895A-59DD432F3BEF}">
      <dsp:nvSpPr>
        <dsp:cNvPr id="0" name=""/>
        <dsp:cNvSpPr/>
      </dsp:nvSpPr>
      <dsp:spPr>
        <a:xfrm>
          <a:off x="0" y="1996375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92F88-2081-42DC-9B7E-447994AE3C5E}">
      <dsp:nvSpPr>
        <dsp:cNvPr id="0" name=""/>
        <dsp:cNvSpPr/>
      </dsp:nvSpPr>
      <dsp:spPr>
        <a:xfrm>
          <a:off x="407863" y="1730696"/>
          <a:ext cx="781437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Называть группу предметов </a:t>
          </a:r>
          <a:r>
            <a:rPr lang="ru-RU" sz="2000" kern="1200" dirty="0"/>
            <a:t>обобщающим словом (чашка, ложка, тарелка – это посуда)</a:t>
          </a:r>
        </a:p>
      </dsp:txBody>
      <dsp:txXfrm>
        <a:off x="433802" y="1756635"/>
        <a:ext cx="7762492" cy="479482"/>
      </dsp:txXfrm>
    </dsp:sp>
    <dsp:sp modelId="{EFF0FB5C-F06F-4FB1-8581-50A4DBAC9813}">
      <dsp:nvSpPr>
        <dsp:cNvPr id="0" name=""/>
        <dsp:cNvSpPr/>
      </dsp:nvSpPr>
      <dsp:spPr>
        <a:xfrm>
          <a:off x="0" y="2812856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A8357-B03A-462E-B125-52CD48192812}">
      <dsp:nvSpPr>
        <dsp:cNvPr id="0" name=""/>
        <dsp:cNvSpPr/>
      </dsp:nvSpPr>
      <dsp:spPr>
        <a:xfrm>
          <a:off x="407863" y="2547176"/>
          <a:ext cx="781437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Различать число предметов, живое и неживое, женский и мужской род</a:t>
          </a:r>
        </a:p>
      </dsp:txBody>
      <dsp:txXfrm>
        <a:off x="433802" y="2573115"/>
        <a:ext cx="7762492" cy="479482"/>
      </dsp:txXfrm>
    </dsp:sp>
    <dsp:sp modelId="{6991CD4E-E7FA-4042-B7F5-7D49465E8291}">
      <dsp:nvSpPr>
        <dsp:cNvPr id="0" name=""/>
        <dsp:cNvSpPr/>
      </dsp:nvSpPr>
      <dsp:spPr>
        <a:xfrm>
          <a:off x="0" y="3629336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6B476-9061-476A-B221-3513B04FABDF}">
      <dsp:nvSpPr>
        <dsp:cNvPr id="0" name=""/>
        <dsp:cNvSpPr/>
      </dsp:nvSpPr>
      <dsp:spPr>
        <a:xfrm>
          <a:off x="408265" y="3363656"/>
          <a:ext cx="7817096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Определять </a:t>
          </a:r>
          <a:r>
            <a:rPr lang="ru-RU" sz="2000" b="1" kern="1200" dirty="0">
              <a:solidFill>
                <a:srgbClr val="C00000"/>
              </a:solidFill>
            </a:rPr>
            <a:t>место звука в слове </a:t>
          </a:r>
          <a:r>
            <a:rPr lang="ru-RU" sz="2000" kern="1200" dirty="0"/>
            <a:t>(находится в начале, середине или конце слова)</a:t>
          </a:r>
        </a:p>
      </dsp:txBody>
      <dsp:txXfrm>
        <a:off x="434204" y="3389595"/>
        <a:ext cx="7765218" cy="479482"/>
      </dsp:txXfrm>
    </dsp:sp>
    <dsp:sp modelId="{68C58D26-9F5B-4688-B66E-393D4833AE18}">
      <dsp:nvSpPr>
        <dsp:cNvPr id="0" name=""/>
        <dsp:cNvSpPr/>
      </dsp:nvSpPr>
      <dsp:spPr>
        <a:xfrm>
          <a:off x="0" y="4445816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5E259-390E-40FB-B72A-971B80C00D4D}">
      <dsp:nvSpPr>
        <dsp:cNvPr id="0" name=""/>
        <dsp:cNvSpPr/>
      </dsp:nvSpPr>
      <dsp:spPr>
        <a:xfrm>
          <a:off x="408265" y="4180136"/>
          <a:ext cx="7817096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Четко произносить все звуки</a:t>
          </a:r>
          <a:r>
            <a:rPr lang="ru-RU" sz="2000" kern="1200" dirty="0"/>
            <a:t>, иметь хорошую артикуляцию</a:t>
          </a:r>
        </a:p>
      </dsp:txBody>
      <dsp:txXfrm>
        <a:off x="434204" y="4206075"/>
        <a:ext cx="7765218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4109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4109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86364"/>
            <a:ext cx="2929837" cy="494109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386364"/>
            <a:ext cx="2929837" cy="494109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4109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4109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1363"/>
            <a:ext cx="4938713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5" tIns="45427" rIns="90855" bIns="454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694040"/>
            <a:ext cx="5408930" cy="4446984"/>
          </a:xfrm>
          <a:prstGeom prst="rect">
            <a:avLst/>
          </a:prstGeom>
        </p:spPr>
        <p:txBody>
          <a:bodyPr vert="horz" lIns="90855" tIns="45427" rIns="90855" bIns="4542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86364"/>
            <a:ext cx="2929837" cy="494109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4109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Slide Number Placeholder 3"/>
          <p:cNvSpPr txBox="1">
            <a:spLocks noGrp="1" noChangeArrowheads="1"/>
          </p:cNvSpPr>
          <p:nvPr/>
        </p:nvSpPr>
        <p:spPr bwMode="auto">
          <a:xfrm>
            <a:off x="3829761" y="9386364"/>
            <a:ext cx="2929837" cy="49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5" tIns="45427" rIns="90855" bIns="45427" anchor="b"/>
          <a:lstStyle/>
          <a:p>
            <a:pPr algn="r" eaLnBrk="1" hangingPunct="1"/>
            <a:fld id="{0F96E674-0BE9-4EC9-BD96-2FD6EB76E5A8}" type="slidenum">
              <a:rPr lang="zh-CN" altLang="en-US" sz="1200">
                <a:latin typeface="Calibri" pitchFamily="34" charset="0"/>
              </a:rPr>
              <a:pPr algn="r" eaLnBrk="1" hangingPunct="1"/>
              <a:t>38</a:t>
            </a:fld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81537"/>
            <a:ext cx="6480720" cy="1080120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5B7319-8752-43DC-9251-6FF6EC4E5500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97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600" y="1027800"/>
            <a:ext cx="7369200" cy="14904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  <a:effectLst/>
              </a:rPr>
              <a:t>Будущий первоклассник- </a:t>
            </a:r>
            <a:br>
              <a:rPr lang="ru-RU" sz="4000" dirty="0">
                <a:solidFill>
                  <a:srgbClr val="C00000"/>
                </a:solidFill>
                <a:effectLst/>
              </a:rPr>
            </a:br>
            <a:r>
              <a:rPr lang="ru-RU" sz="4000" dirty="0">
                <a:solidFill>
                  <a:srgbClr val="C00000"/>
                </a:solidFill>
                <a:effectLst/>
              </a:rPr>
              <a:t>что он должен знать и уметь?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" y="199800"/>
            <a:ext cx="2152800" cy="612702"/>
          </a:xfrm>
          <a:prstGeom prst="rect">
            <a:avLst/>
          </a:prstGeom>
        </p:spPr>
      </p:pic>
      <p:pic>
        <p:nvPicPr>
          <p:cNvPr id="16388" name="Picture 4" descr="https://krots.top/uploads/posts/2022-03/1647177701_10-krot-info-p-pervoklassnik-mem-smeshnie-foto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4000" y="2615850"/>
            <a:ext cx="6129600" cy="3447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400" y="779400"/>
            <a:ext cx="6599616" cy="96748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Что ребенок должен уметь: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144297"/>
              </p:ext>
            </p:extLst>
          </p:nvPr>
        </p:nvGraphicFramePr>
        <p:xfrm>
          <a:off x="514800" y="169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6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Что должен знать и уметь будущий первоклассник?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0" y="3263400"/>
            <a:ext cx="3824016" cy="2815200"/>
          </a:xfrm>
          <a:prstGeom prst="rect">
            <a:avLst/>
          </a:prstGeom>
          <a:noFill/>
          <a:ln>
            <a:solidFill>
              <a:srgbClr val="666699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6400" y="1193400"/>
            <a:ext cx="8280000" cy="1738800"/>
          </a:xfrm>
        </p:spPr>
        <p:txBody>
          <a:bodyPr>
            <a:noAutofit/>
          </a:bodyPr>
          <a:lstStyle/>
          <a:p>
            <a:pPr lvl="0" algn="l"/>
            <a:r>
              <a:rPr lang="ru-RU" sz="2800" b="1" dirty="0">
                <a:solidFill>
                  <a:srgbClr val="5D2884"/>
                </a:solidFill>
                <a:effectLst/>
              </a:rPr>
              <a:t>       Важно и полезно читать вместе с ребенком и обсуждать прочитанное.   </a:t>
            </a:r>
            <a:br>
              <a:rPr lang="ru-RU" sz="2800" b="1" dirty="0">
                <a:solidFill>
                  <a:srgbClr val="5D2884"/>
                </a:solidFill>
                <a:effectLst/>
              </a:rPr>
            </a:br>
            <a:r>
              <a:rPr lang="ru-RU" sz="2800" b="1" dirty="0">
                <a:solidFill>
                  <a:srgbClr val="5D2884"/>
                </a:solidFill>
                <a:effectLst/>
              </a:rPr>
              <a:t>       Совместное чтение — один из самых полезных инструментов развития ребенка.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  <p:pic>
        <p:nvPicPr>
          <p:cNvPr id="13314" name="Picture 2" descr="Как объяснить ребенку, зачем читать книги? – Мир в слов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63400"/>
            <a:ext cx="4240800" cy="2820133"/>
          </a:xfrm>
          <a:prstGeom prst="rect">
            <a:avLst/>
          </a:prstGeom>
          <a:noFill/>
          <a:ln>
            <a:solidFill>
              <a:srgbClr val="666699"/>
            </a:solidFill>
          </a:ln>
        </p:spPr>
      </p:pic>
    </p:spTree>
    <p:extLst>
      <p:ext uri="{BB962C8B-B14F-4D97-AF65-F5344CB8AC3E}">
        <p14:creationId xmlns:p14="http://schemas.microsoft.com/office/powerpoint/2010/main" val="159002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247950" y="524258"/>
            <a:ext cx="2438850" cy="609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3495600" y="1441800"/>
            <a:ext cx="5216400" cy="2152800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solidFill>
                  <a:schemeClr val="tx1"/>
                </a:solidFill>
              </a:rPr>
              <a:t>Играйте в слова: называйте слова на определенную букву или те, в которых она встречается, составляйте слова из заданных букв, разделяйте слова на слоги или звуки.</a:t>
            </a:r>
          </a:p>
        </p:txBody>
      </p:sp>
      <p:pic>
        <p:nvPicPr>
          <p:cNvPr id="13" name="Picture 2" descr="https://i.pinimg.com/originals/58/a1/e4/58a1e400c2cb8fcd2dab6f3ad9cd9cc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524600"/>
            <a:ext cx="2980800" cy="29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Собери слово из букв (слогов). Дидактические игры. Воспитателям детских 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4" cstate="print"/>
          <a:srcRect t="5986"/>
          <a:stretch>
            <a:fillRect/>
          </a:stretch>
        </p:blipFill>
        <p:spPr bwMode="auto">
          <a:xfrm>
            <a:off x="4489200" y="3760200"/>
            <a:ext cx="4140000" cy="2919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49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200" y="1110600"/>
            <a:ext cx="8031600" cy="2070000"/>
          </a:xfrm>
        </p:spPr>
        <p:txBody>
          <a:bodyPr>
            <a:noAutofit/>
          </a:bodyPr>
          <a:lstStyle/>
          <a:p>
            <a:pPr lvl="0" algn="l"/>
            <a:r>
              <a:rPr lang="ru-RU" sz="2800" dirty="0">
                <a:solidFill>
                  <a:schemeClr val="tx1"/>
                </a:solidFill>
              </a:rPr>
              <a:t>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  <p:sp>
        <p:nvSpPr>
          <p:cNvPr id="7" name="Прямоугольник 17"/>
          <p:cNvSpPr>
            <a:spLocks noChangeArrowheads="1"/>
          </p:cNvSpPr>
          <p:nvPr/>
        </p:nvSpPr>
        <p:spPr bwMode="auto">
          <a:xfrm>
            <a:off x="514800" y="862200"/>
            <a:ext cx="7948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5D2884"/>
                </a:solidFill>
                <a:cs typeface="Times New Roman" pitchFamily="18" charset="0"/>
              </a:rPr>
              <a:t>      Ребёнок может легко выделить в слове заданный звук, назвать в слове все звуки по порядку. </a:t>
            </a:r>
          </a:p>
          <a:p>
            <a:r>
              <a:rPr lang="ru-RU" altLang="ru-RU" sz="2400" b="1" dirty="0">
                <a:solidFill>
                  <a:srgbClr val="5D2884"/>
                </a:solidFill>
                <a:cs typeface="Times New Roman" pitchFamily="18" charset="0"/>
              </a:rPr>
              <a:t>      Не путайте букву со звуком!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(Звук мы слышим, букву пишем). </a:t>
            </a:r>
          </a:p>
          <a:p>
            <a:r>
              <a:rPr lang="ru-RU" altLang="ru-RU" sz="2400" b="1" dirty="0">
                <a:solidFill>
                  <a:srgbClr val="5D2884"/>
                </a:solidFill>
                <a:cs typeface="Times New Roman" pitchFamily="18" charset="0"/>
              </a:rPr>
              <a:t>      В тексте он так же может назвать количество предложений. </a:t>
            </a:r>
          </a:p>
          <a:p>
            <a:r>
              <a:rPr lang="ru-RU" altLang="ru-RU" sz="2400" b="1" dirty="0">
                <a:solidFill>
                  <a:srgbClr val="5D2884"/>
                </a:solidFill>
                <a:cs typeface="Times New Roman" pitchFamily="18" charset="0"/>
              </a:rPr>
              <a:t>      Он умеет отвечать на вопросы "кто", "что" и сам их задавать. </a:t>
            </a:r>
          </a:p>
          <a:p>
            <a:r>
              <a:rPr lang="ru-RU" altLang="ru-RU" sz="2400" b="1" dirty="0">
                <a:solidFill>
                  <a:srgbClr val="5D2884"/>
                </a:solidFill>
                <a:cs typeface="Times New Roman" pitchFamily="18" charset="0"/>
              </a:rPr>
              <a:t>      6-7-летний ребёнок способен расчленить речь на отдельные грамматические единицы.</a:t>
            </a:r>
          </a:p>
          <a:p>
            <a:r>
              <a:rPr lang="ru-RU" altLang="ru-RU" sz="2400" b="1" dirty="0">
                <a:solidFill>
                  <a:srgbClr val="5D2884"/>
                </a:solidFill>
                <a:cs typeface="Times New Roman" pitchFamily="18" charset="0"/>
              </a:rPr>
              <a:t>     Поощряйте его умение наблюдать, </a:t>
            </a:r>
          </a:p>
          <a:p>
            <a:r>
              <a:rPr lang="ru-RU" altLang="ru-RU" sz="2400" b="1" dirty="0">
                <a:solidFill>
                  <a:srgbClr val="5D2884"/>
                </a:solidFill>
                <a:cs typeface="Times New Roman" pitchFamily="18" charset="0"/>
              </a:rPr>
              <a:t>   сравнивать, исправлять, уточнять </a:t>
            </a:r>
          </a:p>
          <a:p>
            <a:r>
              <a:rPr lang="ru-RU" altLang="ru-RU" sz="2400" b="1" dirty="0">
                <a:solidFill>
                  <a:srgbClr val="5D2884"/>
                </a:solidFill>
                <a:cs typeface="Times New Roman" pitchFamily="18" charset="0"/>
              </a:rPr>
              <a:t>   свою речь. </a:t>
            </a:r>
          </a:p>
          <a:p>
            <a:r>
              <a:rPr lang="ru-RU" altLang="ru-RU" sz="2400" b="1" dirty="0">
                <a:solidFill>
                  <a:srgbClr val="5D2884"/>
                </a:solidFill>
                <a:cs typeface="Times New Roman" pitchFamily="18" charset="0"/>
              </a:rPr>
              <a:t>       Общайтесь с ним! </a:t>
            </a:r>
            <a:endParaRPr lang="ru-RU" altLang="ru-RU" sz="2400" b="1" dirty="0">
              <a:solidFill>
                <a:srgbClr val="5D2884"/>
              </a:solidFill>
            </a:endParaRPr>
          </a:p>
        </p:txBody>
      </p:sp>
      <p:pic>
        <p:nvPicPr>
          <p:cNvPr id="8" name="Picture 14" descr="4-we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1200" y="4257000"/>
            <a:ext cx="3311001" cy="246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32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5600" y="696600"/>
            <a:ext cx="6491144" cy="6206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C00000"/>
                </a:solidFill>
                <a:effectLst/>
              </a:rPr>
              <a:t>   </a:t>
            </a:r>
            <a:r>
              <a:rPr lang="ru-RU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Подготовка к чтению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63200" y="1359000"/>
            <a:ext cx="7617599" cy="4388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Чтение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– одна из самых важных дисциплин. Чем лучше научится ребенок читать, тем легче ему будет учиться в школе. </a:t>
            </a:r>
            <a:endParaRPr lang="ru-RU" altLang="ru-RU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altLang="ru-RU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Чтение является для ребёнка самым трудным мыслительным процессом. Потребность к чтению у ребёнка придется воспитывать. При освоении чтением очень полезны разного рода игровые книжки: объёмные, с окошечками, с игрушками, книжки-раскраски, в которых под большим рисунком размещён коротенький текст. </a:t>
            </a:r>
          </a:p>
          <a:p>
            <a:pPr algn="just">
              <a:buNone/>
            </a:pPr>
            <a:r>
              <a:rPr lang="ru-RU" altLang="ru-RU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Берите для чтения только книжки яркие, с крупными буквами, где много картинок и, самое главное, яркий сюжет. Рассмотрев картинки, и прочитав подписи к ним, ребёнок обычно доволен тем, что он сам прочитал целую книгу.</a:t>
            </a:r>
          </a:p>
          <a:p>
            <a:pPr algn="just">
              <a:buNone/>
            </a:pPr>
            <a:r>
              <a:rPr lang="ru-RU" altLang="ru-RU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Радуйтесь каждому прочитанному слову, не акцентируйте внимание на ошибках, постарайтесь их поправлять незаметно, а то и вовсе не поправляйте. Ему должно нравиться то, что он делает,- и тогда все пойдет само собой.</a:t>
            </a:r>
            <a:endParaRPr lang="ru-RU" altLang="ru-RU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  <p:pic>
        <p:nvPicPr>
          <p:cNvPr id="7" name="Picture 4" descr="HH0054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800" y="5474057"/>
            <a:ext cx="1076400" cy="138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536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4294967295"/>
          </p:nvPr>
        </p:nvSpPr>
        <p:spPr>
          <a:xfrm>
            <a:off x="763200" y="779400"/>
            <a:ext cx="7700400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sz="28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Упражнения</a:t>
            </a:r>
            <a:r>
              <a:rPr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8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</a:t>
            </a:r>
            <a:r>
              <a:rPr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8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развития</a:t>
            </a:r>
            <a:r>
              <a:rPr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8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беглого</a:t>
            </a:r>
            <a:r>
              <a:rPr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8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чтения</a:t>
            </a:r>
            <a:endParaRPr sz="28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354" name="Прямоугольник 11"/>
          <p:cNvSpPr>
            <a:spLocks noChangeArrowheads="1"/>
          </p:cNvSpPr>
          <p:nvPr/>
        </p:nvSpPr>
        <p:spPr bwMode="auto">
          <a:xfrm>
            <a:off x="928800" y="1524600"/>
            <a:ext cx="771839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Игра «Найди слово»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. Предложите ребенку отыскать определенное слово в небольшом незнакомом тексте. Причем сделать это нужно за определенное время (например, за одну минуту).</a:t>
            </a:r>
          </a:p>
          <a:p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«Громко, тихо, про себя»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. Попросите ребенка читать то тише, то громче, то про себя. По вашим указаниям он должен как можно быстрее переключаться от одного вида чтения к другому. Следите, чтобы при этом не менялся темп чтения.</a:t>
            </a:r>
          </a:p>
          <a:p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«Слоги на карточках»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. Напишите на карточках слоги таким образом, чтобы из них можно было составить слова. Попросите ребенка помочь потерявшимся слогам отыскать своих друзей и собраться в слова. Играйте в игру ежедневно, постепенно добавляя новые слоги.</a:t>
            </a:r>
          </a:p>
          <a:p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«Гласные – согласные»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. Пусть ребенок за 30 секунд назовет или напишет как можно больше согласных букв, а затем гласных.</a:t>
            </a:r>
          </a:p>
          <a:p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«Ответы на вопросы».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 Заготовьте несколько простых вопросов по тексту. Предложите ребенку найти ответы на эти вопросы во время прочтения текста.</a:t>
            </a:r>
          </a:p>
          <a:p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«Чтение с помехами».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 Научите ребенка читать независимо от окружающей обстановки. Включайте ненадолго во время чтения музыку или телевизор. Добейтесь того, чтобы ребенок не обращая внимания на изменение звукового фона, продолжал читать.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7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7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7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57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57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57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57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57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57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7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4294967295"/>
          </p:nvPr>
        </p:nvSpPr>
        <p:spPr>
          <a:xfrm>
            <a:off x="432000" y="862200"/>
            <a:ext cx="7549680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sz="28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Упражнения</a:t>
            </a:r>
            <a:r>
              <a:rPr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8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</a:t>
            </a:r>
            <a:r>
              <a:rPr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8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развития</a:t>
            </a:r>
            <a:r>
              <a:rPr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8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беглого</a:t>
            </a:r>
            <a:r>
              <a:rPr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8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чтения</a:t>
            </a:r>
            <a:endParaRPr sz="28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354" name="Прямоугольник 11"/>
          <p:cNvSpPr>
            <a:spLocks noChangeArrowheads="1"/>
          </p:cNvSpPr>
          <p:nvPr/>
        </p:nvSpPr>
        <p:spPr bwMode="auto">
          <a:xfrm>
            <a:off x="763200" y="1524600"/>
            <a:ext cx="8002463" cy="493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«Размер букв».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 Чтение текстов с разными шрифтами не должно быть проблемой для ребенка. Для этого ежедневно предлагайте ему самостоятельно печатать и читать буквы разного размера.</a:t>
            </a:r>
          </a:p>
          <a:p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«Слова – перевертыши»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. Покажите ребенку слова, которые меняют смысл при прочтении их наоборот: «кот – ток», «воз – зов» и т.п. Объясните, что читать всегда нужно слева направо.</a:t>
            </a:r>
          </a:p>
          <a:p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«Чтение сквозь зубы»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. Усложните привычное ежедневное чтение необычным веселым заданием: ребенок должен читать, не размыкая зубы. После прочтения текста, необходимо пересказать его.</a:t>
            </a:r>
          </a:p>
          <a:p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«Пропустили букву»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. Напишите 5 – 10 знакомых ему слов, в каждом из которых пропустите по одной букве. Попросите будущего первоклассника вставить пропущенные буквы в слова.</a:t>
            </a:r>
          </a:p>
          <a:p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«Похожие слова».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 Напишите несколько пар похожих по написанию, но различных по значению слов: «кот – кит», «рука – река», «дом – дым». Попросите ребенка прочитать пары и объяснить значение каждого слова.</a:t>
            </a:r>
          </a:p>
          <a:p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«Чтение за минуту»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. Предлагайте ребенку ежедневно читать «на скорость» один и тот же текст. Обращайте внимание, что каждый день он читает все быстрее и четче, и за отведенную минуту продвигается все дальше. Для наглядности лучше использовать песочные часы.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7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7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7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57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57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57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57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57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57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7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1591200" y="531000"/>
            <a:ext cx="6516448" cy="801639"/>
          </a:xfrm>
        </p:spPr>
        <p:txBody>
          <a:bodyPr/>
          <a:lstStyle/>
          <a:p>
            <a:r>
              <a:rPr lang="en-US" altLang="ru-RU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altLang="ru-RU" sz="4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Читайте детям!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0" y="1524600"/>
            <a:ext cx="8114400" cy="37260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274320" lvl="7" indent="-274320" algn="ctr">
              <a:spcBef>
                <a:spcPts val="600"/>
              </a:spcBef>
              <a:buClr>
                <a:schemeClr val="tx2"/>
              </a:buClr>
              <a:buSzPct val="73000"/>
              <a:buFont typeface="Verdana"/>
              <a:buNone/>
              <a:defRPr/>
            </a:pPr>
            <a:r>
              <a:rPr lang="ru-RU" b="1" dirty="0">
                <a:ea typeface="Cambria" panose="02040503050406030204" pitchFamily="18" charset="0"/>
                <a:cs typeface="Times New Roman" pitchFamily="18" charset="0"/>
              </a:rPr>
              <a:t>Очень важно читать ежедневно своему ребёнку.</a:t>
            </a:r>
          </a:p>
          <a:p>
            <a:pPr marL="342900" lvl="7" indent="-342900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Ø"/>
              <a:defRPr/>
            </a:pPr>
            <a:r>
              <a:rPr lang="ru-RU" dirty="0">
                <a:ea typeface="Cambria" panose="02040503050406030204" pitchFamily="18" charset="0"/>
                <a:cs typeface="Times New Roman" pitchFamily="18" charset="0"/>
              </a:rPr>
              <a:t>Во-первых, у ребёнка возникает потребность ежедневно получать  информацию.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tx1"/>
                </a:solidFill>
                <a:ea typeface="Cambria" panose="02040503050406030204" pitchFamily="18" charset="0"/>
                <a:cs typeface="Times New Roman" pitchFamily="18" charset="0"/>
              </a:rPr>
              <a:t>Во-вторых, усиливается эмоциональное восприятие ребёнком текста, так как он видит вашу мимику, выражение глаз, слышит ваш голос.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tx1"/>
                </a:solidFill>
                <a:ea typeface="Cambria" panose="02040503050406030204" pitchFamily="18" charset="0"/>
                <a:cs typeface="Times New Roman" pitchFamily="18" charset="0"/>
              </a:rPr>
              <a:t>В-третьих</a:t>
            </a:r>
            <a:r>
              <a:rPr lang="en-US" sz="2000" dirty="0">
                <a:solidFill>
                  <a:schemeClr val="tx1"/>
                </a:solidFill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a typeface="Cambria" panose="02040503050406030204" pitchFamily="18" charset="0"/>
                <a:cs typeface="Times New Roman" pitchFamily="18" charset="0"/>
              </a:rPr>
              <a:t>, развивается внимание.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tx1"/>
                </a:solidFill>
                <a:ea typeface="Cambria" panose="02040503050406030204" pitchFamily="18" charset="0"/>
                <a:cs typeface="Times New Roman" pitchFamily="18" charset="0"/>
              </a:rPr>
              <a:t>Помните! Лучшее понимание текста детьми достигается при быстром  чтении, потому что ребёнок воспринимает информацию  на уровне мысли. Ухудшается понимание текста при низкой скорости чтения.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tx1"/>
                </a:solidFill>
                <a:ea typeface="Cambria" panose="02040503050406030204" pitchFamily="18" charset="0"/>
                <a:cs typeface="Times New Roman" pitchFamily="18" charset="0"/>
              </a:rPr>
              <a:t>Распространенная ошибка родителей заключается  в том, что  они часто заставляют ребенка читать сложный для его возраста текст.</a:t>
            </a:r>
          </a:p>
          <a:p>
            <a:pPr>
              <a:buFont typeface="Wingdings 2" pitchFamily="18" charset="2"/>
              <a:buNone/>
              <a:defRPr/>
            </a:pPr>
            <a:endParaRPr lang="ru-RU" sz="2000" dirty="0">
              <a:ea typeface="Cambria" panose="02040503050406030204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ru-RU" sz="1800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3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B63BC-E98A-4D39-AEFB-3352A530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1549"/>
            <a:ext cx="8460480" cy="12241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/>
                <a:latin typeface="Arial Black" panose="020B0A04020102020204" pitchFamily="34" charset="0"/>
              </a:rPr>
              <a:t>   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effectLst/>
                <a:latin typeface="Arial Black" panose="020B0A04020102020204" pitchFamily="34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/>
                <a:latin typeface="Arial Black" panose="020B0A04020102020204" pitchFamily="34" charset="0"/>
              </a:rPr>
              <a:t> НАШИ      ПЕДАГОГИ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074D11-A854-4CF1-BE0D-837FCEFF6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938600"/>
            <a:ext cx="3326880" cy="6179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E9E2F1-E1A4-49F0-B2FF-B5E1BF801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23600" y="1690200"/>
            <a:ext cx="4640888" cy="1656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КАЛАЕВА ЛЮДМИЛА ВЛАДИМИРОВНА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B0A9D4-7621-4A7C-BB1D-5C04F062F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23600" y="2574056"/>
            <a:ext cx="4640888" cy="3951288"/>
          </a:xfrm>
        </p:spPr>
        <p:txBody>
          <a:bodyPr>
            <a:normAutofit/>
          </a:bodyPr>
          <a:lstStyle/>
          <a:p>
            <a:pPr lvl="0"/>
            <a:endParaRPr lang="ru-RU" dirty="0">
              <a:solidFill>
                <a:srgbClr val="ACCBF9">
                  <a:lumMod val="10000"/>
                </a:srgbClr>
              </a:solidFill>
            </a:endParaRPr>
          </a:p>
          <a:p>
            <a:pPr marL="0" lvl="0" indent="0">
              <a:buNone/>
            </a:pPr>
            <a:endParaRPr lang="ru-RU" dirty="0">
              <a:solidFill>
                <a:srgbClr val="ACCBF9">
                  <a:lumMod val="10000"/>
                </a:srgbClr>
              </a:solidFill>
            </a:endParaRPr>
          </a:p>
          <a:p>
            <a:pPr marL="0" lvl="0" indent="0">
              <a:buNone/>
            </a:pPr>
            <a:r>
              <a:rPr lang="ru-RU" dirty="0">
                <a:solidFill>
                  <a:srgbClr val="ACCBF9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pPr lvl="0"/>
            <a:r>
              <a:rPr lang="ru-RU" dirty="0">
                <a:solidFill>
                  <a:srgbClr val="ACCBF9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  высшее </a:t>
            </a:r>
          </a:p>
          <a:p>
            <a:pPr lvl="0"/>
            <a:r>
              <a:rPr lang="ru-RU" dirty="0">
                <a:solidFill>
                  <a:srgbClr val="ACCBF9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работы: 17 лет</a:t>
            </a:r>
          </a:p>
          <a:p>
            <a:pPr lvl="0"/>
            <a:r>
              <a:rPr lang="ru-RU" dirty="0">
                <a:solidFill>
                  <a:srgbClr val="ACCBF9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первая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917B53-0B66-4183-AFD7-253DCBE108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" y="199800"/>
            <a:ext cx="2152800" cy="612702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0FC19828-F83E-496B-B942-D7743680E1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0168" y="1855800"/>
            <a:ext cx="4023432" cy="44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8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00" y="862200"/>
            <a:ext cx="7499256" cy="828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Подготовка к математике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0" y="1690200"/>
            <a:ext cx="8445600" cy="4802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5D288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Познавательный интерес, быстрая реакция, нестандартное и логическое мышление будут формироваться у дошкольника, если регулярно проводить с ним математические занятия в игровой форме.</a:t>
            </a:r>
          </a:p>
          <a:p>
            <a:pPr>
              <a:buNone/>
            </a:pPr>
            <a:r>
              <a:rPr lang="ru-RU" sz="2000" b="1" dirty="0">
                <a:solidFill>
                  <a:srgbClr val="5D288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Математические занятия – это не однообразные примеры и задачки. Чтобы заинтересовать ребенка и разнообразить уроки математики, в работе с дошкольниками следует использовать такие виды заданий:</a:t>
            </a:r>
          </a:p>
          <a:p>
            <a:pPr lvl="1"/>
            <a:r>
              <a:rPr lang="ru-RU" sz="1800" b="1" dirty="0">
                <a:latin typeface="Cambria" panose="02040503050406030204" pitchFamily="18" charset="0"/>
                <a:ea typeface="Cambria" panose="02040503050406030204" pitchFamily="18" charset="0"/>
              </a:rPr>
              <a:t>счет предметов</a:t>
            </a:r>
          </a:p>
          <a:p>
            <a:pPr lvl="1"/>
            <a:r>
              <a:rPr lang="ru-RU" sz="1800" b="1" dirty="0">
                <a:latin typeface="Cambria" panose="02040503050406030204" pitchFamily="18" charset="0"/>
                <a:ea typeface="Cambria" panose="02040503050406030204" pitchFamily="18" charset="0"/>
              </a:rPr>
              <a:t>задачи с геометрическими фигурами</a:t>
            </a:r>
          </a:p>
          <a:p>
            <a:pPr lvl="1"/>
            <a:r>
              <a:rPr lang="ru-RU" sz="1800" b="1" dirty="0">
                <a:latin typeface="Cambria" panose="02040503050406030204" pitchFamily="18" charset="0"/>
                <a:ea typeface="Cambria" panose="02040503050406030204" pitchFamily="18" charset="0"/>
              </a:rPr>
              <a:t>логические игры (задачки)</a:t>
            </a:r>
          </a:p>
          <a:p>
            <a:pPr lvl="1"/>
            <a:r>
              <a:rPr lang="ru-RU" sz="1800" b="1" dirty="0">
                <a:latin typeface="Cambria" panose="02040503050406030204" pitchFamily="18" charset="0"/>
                <a:ea typeface="Cambria" panose="02040503050406030204" pitchFamily="18" charset="0"/>
              </a:rPr>
              <a:t>математические загадки</a:t>
            </a:r>
          </a:p>
          <a:p>
            <a:pPr lvl="1"/>
            <a:r>
              <a:rPr lang="ru-RU" sz="1800" b="1" dirty="0">
                <a:latin typeface="Cambria" panose="02040503050406030204" pitchFamily="18" charset="0"/>
                <a:ea typeface="Cambria" panose="02040503050406030204" pitchFamily="18" charset="0"/>
              </a:rPr>
              <a:t>головоломки</a:t>
            </a:r>
          </a:p>
          <a:p>
            <a:pPr lvl="1"/>
            <a:r>
              <a:rPr lang="ru-RU" sz="1800" b="1" dirty="0">
                <a:latin typeface="Cambria" panose="02040503050406030204" pitchFamily="18" charset="0"/>
                <a:ea typeface="Cambria" panose="02040503050406030204" pitchFamily="18" charset="0"/>
              </a:rPr>
              <a:t>графические диктанты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5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grossnews.ru/wp-content/uploads/2014/08/Schastlivyj-pervoklass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9249" y="3180600"/>
            <a:ext cx="4804751" cy="3603564"/>
          </a:xfrm>
          <a:prstGeom prst="rect">
            <a:avLst/>
          </a:prstGeom>
          <a:noFill/>
        </p:spPr>
      </p:pic>
      <p:sp>
        <p:nvSpPr>
          <p:cNvPr id="2" name="Выноска-облако 1"/>
          <p:cNvSpPr/>
          <p:nvPr/>
        </p:nvSpPr>
        <p:spPr>
          <a:xfrm rot="20233146">
            <a:off x="523055" y="1080609"/>
            <a:ext cx="5267057" cy="2999759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800" y="1773000"/>
            <a:ext cx="4222800" cy="1573200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Современный ребенок, идущий в школу, должен быть подготовлен не хуже космонавта». Действительно ли это так?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" y="199800"/>
            <a:ext cx="2152800" cy="6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6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3200" y="945000"/>
            <a:ext cx="7948800" cy="5713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</a:rPr>
              <a:t>Порядковый счет</a:t>
            </a:r>
          </a:p>
          <a:p>
            <a:pPr>
              <a:buNone/>
            </a:pPr>
            <a:r>
              <a:rPr lang="ru-RU" sz="2000" b="1" dirty="0">
                <a:solidFill>
                  <a:srgbClr val="5D2884"/>
                </a:solidFill>
              </a:rPr>
              <a:t>1. Знать цифры от 1 до 9. Понимать, чем цифра отличается от числа.</a:t>
            </a:r>
          </a:p>
          <a:p>
            <a:pPr>
              <a:buNone/>
            </a:pPr>
            <a:r>
              <a:rPr lang="ru-RU" sz="2000" b="1" dirty="0">
                <a:solidFill>
                  <a:srgbClr val="5D2884"/>
                </a:solidFill>
              </a:rPr>
              <a:t>2. Считать по порядку и обратно в пределах 20-ти. </a:t>
            </a:r>
          </a:p>
          <a:p>
            <a:pPr>
              <a:buNone/>
            </a:pPr>
            <a:r>
              <a:rPr lang="ru-RU" sz="2000" b="1" dirty="0">
                <a:solidFill>
                  <a:srgbClr val="5D2884"/>
                </a:solidFill>
              </a:rPr>
              <a:t>     Уметь считать двойками, тройками, пятерками до 20-ти (десятками до 100).</a:t>
            </a:r>
          </a:p>
          <a:p>
            <a:pPr>
              <a:buNone/>
            </a:pPr>
            <a:r>
              <a:rPr lang="ru-RU" sz="2000" b="1" dirty="0">
                <a:solidFill>
                  <a:srgbClr val="5D2884"/>
                </a:solidFill>
              </a:rPr>
              <a:t>3. Понимать, как образуется последующее число (прибавлением по единице).</a:t>
            </a:r>
          </a:p>
          <a:p>
            <a:pPr>
              <a:buNone/>
            </a:pPr>
            <a:r>
              <a:rPr lang="ru-RU" sz="2000" b="1" dirty="0">
                <a:solidFill>
                  <a:srgbClr val="5D2884"/>
                </a:solidFill>
              </a:rPr>
              <a:t>4. Понимать расположение чисел на числовом луче (линейке): называть и показывать на числовом луче числа «между», «до» (предыдущее), «после» (последующее), «соседей» заданного числа.</a:t>
            </a:r>
          </a:p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</a:rPr>
              <a:t>Состав числа - </a:t>
            </a:r>
            <a:r>
              <a:rPr lang="ru-RU" sz="2000" b="1" dirty="0">
                <a:solidFill>
                  <a:srgbClr val="5D2884"/>
                </a:solidFill>
              </a:rPr>
              <a:t>знать состав чисел до 10-ти из единиц.</a:t>
            </a:r>
          </a:p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</a:rPr>
              <a:t>Арифметические действия</a:t>
            </a:r>
          </a:p>
          <a:p>
            <a:pPr>
              <a:buNone/>
            </a:pPr>
            <a:r>
              <a:rPr lang="ru-RU" sz="2000" b="1" dirty="0">
                <a:solidFill>
                  <a:srgbClr val="5D2884"/>
                </a:solidFill>
              </a:rPr>
              <a:t>	Уметь сравнивать две группы предметов двумя способами: соотнесением и пересчетом.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0400" y="1062000"/>
            <a:ext cx="7783200" cy="518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</a:rPr>
              <a:t>Решение задач</a:t>
            </a:r>
          </a:p>
          <a:p>
            <a:pPr>
              <a:buNone/>
            </a:pPr>
            <a:r>
              <a:rPr lang="ru-RU" sz="2000" b="1" dirty="0">
                <a:solidFill>
                  <a:srgbClr val="5D2884"/>
                </a:solidFill>
              </a:rPr>
              <a:t>     1. Уметь решать задачи как прямые («Надули три шара, а потом еще пять      шаров. Сколько надутых шаров стало?), так и те, где по частям нужно определять целое («У меня были шары. Три улетели, осталось еще пять шаров. Сколько шаров у меня было?»).</a:t>
            </a:r>
          </a:p>
          <a:p>
            <a:pPr>
              <a:buNone/>
            </a:pPr>
            <a:r>
              <a:rPr lang="ru-RU" sz="2000" b="1" dirty="0">
                <a:solidFill>
                  <a:srgbClr val="5D2884"/>
                </a:solidFill>
              </a:rPr>
              <a:t>     2. Уметь по картинкам составлять задачи.</a:t>
            </a:r>
          </a:p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</a:rPr>
              <a:t>Геометрические навыки</a:t>
            </a:r>
          </a:p>
          <a:p>
            <a:pPr>
              <a:buNone/>
            </a:pPr>
            <a:r>
              <a:rPr lang="ru-RU" sz="2000" b="1" dirty="0">
                <a:solidFill>
                  <a:srgbClr val="5D2884"/>
                </a:solidFill>
              </a:rPr>
              <a:t>     1. Узнавать и называть основные геометрические фигуры и тела: круг, овал, треугольник, квадрат, прямоугольник, ромб, многоугольник, шар, куб. </a:t>
            </a:r>
          </a:p>
          <a:p>
            <a:pPr>
              <a:buNone/>
            </a:pPr>
            <a:r>
              <a:rPr lang="ru-RU" sz="2000" b="1" dirty="0">
                <a:solidFill>
                  <a:srgbClr val="5D2884"/>
                </a:solidFill>
              </a:rPr>
              <a:t>     2. Уметь соотносить предмет с его формой.</a:t>
            </a:r>
          </a:p>
          <a:p>
            <a:pPr>
              <a:buNone/>
            </a:pPr>
            <a:r>
              <a:rPr lang="ru-RU" sz="2000" b="1" dirty="0">
                <a:solidFill>
                  <a:srgbClr val="5D2884"/>
                </a:solidFill>
              </a:rPr>
              <a:t>     3. Уметь из частей составлять целое, например, собирать картинку, разрезанную на 4-5 частей, в том числе и разрезанную по диагоналям.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000" y="1027800"/>
            <a:ext cx="7599600" cy="496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</a:rPr>
              <a:t>Логическое мышление</a:t>
            </a:r>
          </a:p>
          <a:p>
            <a:pPr>
              <a:buNone/>
            </a:pPr>
            <a:r>
              <a:rPr lang="ru-RU" sz="2000" b="1" dirty="0">
                <a:solidFill>
                  <a:srgbClr val="5D2884"/>
                </a:solidFill>
              </a:rPr>
              <a:t>      1. Уметь выделять лишнее.</a:t>
            </a:r>
          </a:p>
          <a:p>
            <a:pPr>
              <a:buNone/>
            </a:pPr>
            <a:r>
              <a:rPr lang="ru-RU" sz="2000" b="1" dirty="0">
                <a:solidFill>
                  <a:srgbClr val="5D2884"/>
                </a:solidFill>
              </a:rPr>
              <a:t>      2. Уметь находить и продолжать закономерность.</a:t>
            </a:r>
          </a:p>
          <a:p>
            <a:pPr>
              <a:buNone/>
            </a:pPr>
            <a:r>
              <a:rPr lang="ru-RU" sz="2000" b="1" dirty="0">
                <a:solidFill>
                  <a:srgbClr val="5D2884"/>
                </a:solidFill>
              </a:rPr>
              <a:t>      3. Уметь находить общие признаки, изменять один из признаков, группировать по признаку.</a:t>
            </a:r>
          </a:p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</a:rPr>
              <a:t>Ориентация</a:t>
            </a:r>
          </a:p>
          <a:p>
            <a:pPr>
              <a:buNone/>
            </a:pPr>
            <a:r>
              <a:rPr lang="ru-RU" sz="2000" b="1" dirty="0">
                <a:solidFill>
                  <a:srgbClr val="5D2884"/>
                </a:solidFill>
              </a:rPr>
              <a:t>      1. Уметь ориентироваться в пространстве и на листе бумаги: знать </a:t>
            </a:r>
            <a:r>
              <a:rPr lang="ru-RU" sz="2000" b="1" dirty="0" err="1">
                <a:solidFill>
                  <a:srgbClr val="5D2884"/>
                </a:solidFill>
              </a:rPr>
              <a:t>вверх-низ</a:t>
            </a:r>
            <a:r>
              <a:rPr lang="ru-RU" sz="2000" b="1" dirty="0">
                <a:solidFill>
                  <a:srgbClr val="5D2884"/>
                </a:solidFill>
              </a:rPr>
              <a:t>,  право – лево.</a:t>
            </a:r>
          </a:p>
          <a:p>
            <a:pPr>
              <a:buNone/>
            </a:pPr>
            <a:r>
              <a:rPr lang="ru-RU" sz="2000" b="1" dirty="0">
                <a:solidFill>
                  <a:srgbClr val="5D2884"/>
                </a:solidFill>
              </a:rPr>
              <a:t>      2. Уметь писать графический диктант в тетради в клетку</a:t>
            </a:r>
          </a:p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</a:rPr>
              <a:t>Графические навыки</a:t>
            </a:r>
          </a:p>
          <a:p>
            <a:pPr>
              <a:buNone/>
            </a:pPr>
            <a:r>
              <a:rPr lang="ru-RU" sz="2000" b="1" dirty="0">
                <a:solidFill>
                  <a:srgbClr val="5D2884"/>
                </a:solidFill>
              </a:rPr>
              <a:t>      1. Уметь проводить карандашом по линейке прямую линию</a:t>
            </a:r>
          </a:p>
          <a:p>
            <a:pPr>
              <a:buNone/>
            </a:pPr>
            <a:r>
              <a:rPr lang="ru-RU" sz="2000" b="1" dirty="0">
                <a:solidFill>
                  <a:srgbClr val="5D2884"/>
                </a:solidFill>
              </a:rPr>
              <a:t>      2. Уметь оформлять задания в тетради в клетку по заданному образцу (рисовать по клеткам точки, палочки, дуги, картинки).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C2FF3-73BC-4598-B29A-F6EF3003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12" y="213124"/>
            <a:ext cx="8294880" cy="12241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effectLst/>
              </a:rPr>
              <a:t>            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/>
                <a:latin typeface="Arial Black" panose="020B0A04020102020204" pitchFamily="34" charset="0"/>
              </a:rPr>
              <a:t>НАШИ      ПЕДАГОГИ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54BCC3-C697-4728-9C8F-5D7429878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409" y="1911201"/>
            <a:ext cx="3828991" cy="639762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AE6D24-4146-47B7-B8CD-5CAB78FAE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40800" y="1892227"/>
            <a:ext cx="4536503" cy="1904400"/>
          </a:xfrm>
        </p:spPr>
        <p:txBody>
          <a:bodyPr>
            <a:noAutofit/>
          </a:bodyPr>
          <a:lstStyle/>
          <a:p>
            <a:pPr algn="ctr"/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КАДНИЧАНСКАЯ ТАИСИЯ НИКОЛАЕВНА</a:t>
            </a:r>
          </a:p>
          <a:p>
            <a:pPr algn="ctr"/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259A90-6027-4D4D-899F-04B36C360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5978" y="2693588"/>
            <a:ext cx="4475288" cy="3951288"/>
          </a:xfrm>
        </p:spPr>
        <p:txBody>
          <a:bodyPr/>
          <a:lstStyle/>
          <a:p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  высшее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работы: 12 лет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первая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9CAB2F-B5CD-46E1-8DE0-951C1FD6E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" y="199800"/>
            <a:ext cx="2152800" cy="612702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A88B447-756F-40F7-AC01-952293CCFD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2162" y="1690200"/>
            <a:ext cx="3993534" cy="446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9200" y="531000"/>
            <a:ext cx="5878800" cy="7452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Подготовка к письму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ru-RU" altLang="ru-RU" dirty="0">
                <a:latin typeface="Segoe"/>
              </a:rPr>
              <a:t>   </a:t>
            </a:r>
            <a:endParaRPr lang="ru-RU" altLang="ru-RU" sz="2000" dirty="0">
              <a:latin typeface="Segoe"/>
            </a:endParaRPr>
          </a:p>
        </p:txBody>
      </p:sp>
      <p:sp>
        <p:nvSpPr>
          <p:cNvPr id="50179" name="Текст 8"/>
          <p:cNvSpPr>
            <a:spLocks noGrp="1"/>
          </p:cNvSpPr>
          <p:nvPr>
            <p:ph sz="half" idx="2"/>
          </p:nvPr>
        </p:nvSpPr>
        <p:spPr>
          <a:xfrm>
            <a:off x="266400" y="1359000"/>
            <a:ext cx="8197200" cy="2070000"/>
          </a:xfrm>
        </p:spPr>
        <p:txBody>
          <a:bodyPr>
            <a:no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ea typeface="Cambria" panose="02040503050406030204" pitchFamily="18" charset="0"/>
              </a:rPr>
              <a:t>Обязательно развивайте </a:t>
            </a:r>
            <a:r>
              <a:rPr lang="ru-RU" altLang="ru-RU" sz="2000" b="1" dirty="0">
                <a:solidFill>
                  <a:srgbClr val="C00000"/>
                </a:solidFill>
                <a:ea typeface="Cambria" panose="02040503050406030204" pitchFamily="18" charset="0"/>
              </a:rPr>
              <a:t>мелкую моторику руки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ea typeface="Cambria" panose="02040503050406030204" pitchFamily="18" charset="0"/>
              </a:rPr>
              <a:t>, то есть – занятия на развитие ловкости кистей и пальчиков. Это необходимо как для развития умения писать, так и для развития речи (оба эти центра «сцеплены» в структуре детского мозга). То есть необходимо побольше рисовать, лепить, работать с конструктором, уметь манипулировать с мелкими предметами.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a typeface="Cambria" panose="02040503050406030204" pitchFamily="18" charset="0"/>
              </a:rPr>
              <a:t>  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  <p:pic>
        <p:nvPicPr>
          <p:cNvPr id="8" name="Picture 4" descr="Как научить ребенка держать карандаш правильно?"/>
          <p:cNvPicPr>
            <a:picLocks noChangeAspect="1" noChangeArrowheads="1"/>
          </p:cNvPicPr>
          <p:nvPr/>
        </p:nvPicPr>
        <p:blipFill>
          <a:blip r:embed="rId3" cstate="print"/>
          <a:srcRect l="2052"/>
          <a:stretch>
            <a:fillRect/>
          </a:stretch>
        </p:blipFill>
        <p:spPr bwMode="auto">
          <a:xfrm>
            <a:off x="514800" y="3511800"/>
            <a:ext cx="4265958" cy="2725182"/>
          </a:xfrm>
          <a:prstGeom prst="rect">
            <a:avLst/>
          </a:prstGeom>
          <a:noFill/>
          <a:ln>
            <a:solidFill>
              <a:srgbClr val="666699"/>
            </a:solidFill>
          </a:ln>
        </p:spPr>
      </p:pic>
      <p:pic>
        <p:nvPicPr>
          <p:cNvPr id="9" name="Picture 4" descr="Игры для детей дома, развивающие воображение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3200" y="3511800"/>
            <a:ext cx="4057200" cy="2699390"/>
          </a:xfrm>
          <a:prstGeom prst="rect">
            <a:avLst/>
          </a:prstGeom>
          <a:noFill/>
          <a:ln>
            <a:solidFill>
              <a:srgbClr val="666699"/>
            </a:solidFill>
          </a:ln>
        </p:spPr>
      </p:pic>
    </p:spTree>
    <p:extLst>
      <p:ext uri="{BB962C8B-B14F-4D97-AF65-F5344CB8AC3E}">
        <p14:creationId xmlns:p14="http://schemas.microsoft.com/office/powerpoint/2010/main" val="15516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аскраска.jpg"/>
          <p:cNvPicPr>
            <a:picLocks noChangeAspect="1"/>
          </p:cNvPicPr>
          <p:nvPr/>
        </p:nvPicPr>
        <p:blipFill>
          <a:blip r:embed="rId2" cstate="print"/>
          <a:srcRect b="4810"/>
          <a:stretch>
            <a:fillRect/>
          </a:stretch>
        </p:blipFill>
        <p:spPr>
          <a:xfrm>
            <a:off x="5596296" y="2601000"/>
            <a:ext cx="3547704" cy="417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2000" y="862200"/>
            <a:ext cx="5382000" cy="37260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/>
              </a:rPr>
              <a:t>       Родителям можно «подготовить руки ребёнка к письму», помочь правильно держать карандаш, ручку, развивать мелкую моторику.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/>
              </a:rPr>
              <a:t>       Ручку ребёнок должен брать правильно и разогретыми пальцами.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/>
              </a:rPr>
              <a:t>       Раскраски замените обведением по трафарету и штриховкой. Линия должна быть направлена сверху вниз, справа налево, слева направо, а если она кривая, то против часовой стрелки.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47950" y="524258"/>
            <a:ext cx="2438850" cy="609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47950" y="2588629"/>
            <a:ext cx="2438850" cy="2415079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  <p:sp>
        <p:nvSpPr>
          <p:cNvPr id="11266" name="AutoShape 2" descr="Как научить ребенка правильно держать ручку или карандаш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42800" y="4588200"/>
            <a:ext cx="438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a typeface="Cambria" panose="02040503050406030204" pitchFamily="18" charset="0"/>
              </a:rPr>
              <a:t>«Штриховка».  </a:t>
            </a:r>
            <a:br>
              <a:rPr lang="ru-RU" sz="2000" b="1" dirty="0">
                <a:solidFill>
                  <a:srgbClr val="C00000"/>
                </a:solidFill>
                <a:ea typeface="Cambria" panose="02040503050406030204" pitchFamily="18" charset="0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a typeface="Cambria" panose="02040503050406030204" pitchFamily="18" charset="0"/>
              </a:rPr>
              <a:t>Начать выполнять любые упражнения, где необходимо заштриховать рисунок. Эти задания обязательны для отработки графических  движений.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316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200" y="945000"/>
            <a:ext cx="7866000" cy="1738800"/>
          </a:xfrm>
        </p:spPr>
        <p:txBody>
          <a:bodyPr>
            <a:noAutofit/>
          </a:bodyPr>
          <a:lstStyle/>
          <a:p>
            <a:pPr lvl="0" algn="l"/>
            <a:r>
              <a:rPr lang="ru-RU" sz="2400" dirty="0">
                <a:solidFill>
                  <a:schemeClr val="tx1"/>
                </a:solidFill>
              </a:rPr>
              <a:t>      Обязательно нужно заниматься дома лепкой и рисованием, собирать </a:t>
            </a:r>
            <a:r>
              <a:rPr lang="ru-RU" sz="2400" dirty="0" err="1">
                <a:solidFill>
                  <a:schemeClr val="tx1"/>
                </a:solidFill>
              </a:rPr>
              <a:t>пазлы</a:t>
            </a:r>
            <a:r>
              <a:rPr lang="ru-RU" sz="2400" dirty="0">
                <a:solidFill>
                  <a:schemeClr val="tx1"/>
                </a:solidFill>
              </a:rPr>
              <a:t>, мозаики, создавать вместе украшения и поделки – благо, что пособий по развитию мелкой моторики сейчас существует большое количество.</a:t>
            </a:r>
          </a:p>
        </p:txBody>
      </p:sp>
      <p:pic>
        <p:nvPicPr>
          <p:cNvPr id="10242" name="Picture 2" descr="Как я научила ребенка складывать пазлы: несколько шагов, которые очень  помогут | Lifestyle | Селдон Новости"/>
          <p:cNvPicPr>
            <a:picLocks noChangeAspect="1" noChangeArrowheads="1"/>
          </p:cNvPicPr>
          <p:nvPr/>
        </p:nvPicPr>
        <p:blipFill>
          <a:blip r:embed="rId2" cstate="print"/>
          <a:srcRect r="16406"/>
          <a:stretch>
            <a:fillRect/>
          </a:stretch>
        </p:blipFill>
        <p:spPr bwMode="auto">
          <a:xfrm>
            <a:off x="432000" y="2683800"/>
            <a:ext cx="4371840" cy="2732400"/>
          </a:xfrm>
          <a:prstGeom prst="rect">
            <a:avLst/>
          </a:prstGeom>
          <a:noFill/>
          <a:ln w="9525">
            <a:solidFill>
              <a:srgbClr val="666699"/>
            </a:solidFill>
          </a:ln>
        </p:spPr>
      </p:pic>
      <p:pic>
        <p:nvPicPr>
          <p:cNvPr id="6" name="Picture 6" descr="undefin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3200" y="3843000"/>
            <a:ext cx="4086923" cy="2732400"/>
          </a:xfrm>
          <a:prstGeom prst="rect">
            <a:avLst/>
          </a:prstGeom>
          <a:noFill/>
          <a:ln>
            <a:solidFill>
              <a:srgbClr val="666699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600" y="2601000"/>
            <a:ext cx="8859600" cy="1324800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solidFill>
                  <a:schemeClr val="tx1"/>
                </a:solidFill>
              </a:rPr>
              <a:t>Нужно готовить каждого ребенка индивидуально. Но если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не получается, то хороший учитель в любом случае научит вашего малыша читать, писать и сделает это профессионально.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47950" y="524258"/>
            <a:ext cx="2438850" cy="609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  <p:pic>
        <p:nvPicPr>
          <p:cNvPr id="11" name="Picture 2" descr="https://placepic.ru/wp-content/uploads/2018/01/494933609-768x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02" y="117000"/>
            <a:ext cx="3850198" cy="25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odub.tomsk.ru/uploads/posts/2021-06/1624264351_image_5607091513365471395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00" y="3925800"/>
            <a:ext cx="4033836" cy="268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9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3396E-5BBE-4FB1-A66C-5EF8B9F7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1549"/>
            <a:ext cx="8377680" cy="12241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effectLst/>
              </a:rPr>
              <a:t>       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effectLst/>
              </a:rPr>
              <a:t>          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/>
                <a:latin typeface="Arial Black" panose="020B0A04020102020204" pitchFamily="34" charset="0"/>
              </a:rPr>
              <a:t>НАШИ      ПЕДАГОГИ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C7836-F5C7-4F31-A3E6-B3967C5BD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3409680" cy="639762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CFCB5A-46C0-41DF-ADBE-0DB2ACA89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6800" y="1855800"/>
            <a:ext cx="5137688" cy="1324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200" b="0" dirty="0">
                <a:solidFill>
                  <a:srgbClr val="ACCBF9">
                    <a:lumMod val="25000"/>
                  </a:srgbClr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3200" b="0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МАЛЮТИНА</a:t>
            </a:r>
          </a:p>
          <a:p>
            <a:pPr algn="ctr"/>
            <a:r>
              <a:rPr lang="ru-RU" sz="3200" b="0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МАРГАРИТА </a:t>
            </a:r>
          </a:p>
          <a:p>
            <a:pPr algn="ctr"/>
            <a:r>
              <a:rPr lang="ru-RU" sz="3200" b="0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rPr>
              <a:t>НИКОЛАЕВНА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B219B6-FBA5-4C6A-BA3D-92EE3E528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75200" y="1916832"/>
            <a:ext cx="488928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Образование:  среднее профессиональное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работы: 35 лет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высшая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6ACEF9-D07F-41C1-9174-2CD5FFB6DC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" y="199800"/>
            <a:ext cx="2152800" cy="612702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36662B0-F255-4861-A655-D1B8DCAF49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9200" y="1916832"/>
            <a:ext cx="3795721" cy="425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2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97600" y="779400"/>
            <a:ext cx="7948800" cy="74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Подготовка к окружающему миру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14800" y="1690200"/>
            <a:ext cx="8366175" cy="46352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Ребёнок должен знать свое имя и фамилию, адрес,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имена членов семьи.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Знать времена года, названия месяцев, дней недели, уметь различать цвета.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Уметь пересчитывать группы предметов в пределах 10.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Уметь увеличивать или уменьшать группу предметов 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заданное количество (решение задач с группами предметов), уравнивать множество предметов.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Уметь сравнивать группы предметов -   больше, меньше или равно.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Уметь объединять предметы в группы: мебель, транспорт,   одежда, обувь, растения, животные и т. д.</a:t>
            </a:r>
          </a:p>
        </p:txBody>
      </p:sp>
    </p:spTree>
    <p:extLst>
      <p:ext uri="{BB962C8B-B14F-4D97-AF65-F5344CB8AC3E}">
        <p14:creationId xmlns:p14="http://schemas.microsoft.com/office/powerpoint/2010/main" val="40702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800" y="945000"/>
            <a:ext cx="8362800" cy="910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C00000"/>
                </a:solidFill>
              </a:rPr>
              <a:t>   </a:t>
            </a:r>
            <a:r>
              <a:rPr lang="ru-RU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Готовность ребенка к школе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49200" y="2021401"/>
            <a:ext cx="2649600" cy="82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Физиологическая 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готовность:</a:t>
            </a: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247200" y="2104200"/>
            <a:ext cx="2401200" cy="74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Педагогическая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готовность:</a:t>
            </a: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6062400" y="2104200"/>
            <a:ext cx="2755650" cy="74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Психологическая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готовность: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46000" y="3015000"/>
            <a:ext cx="2401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6600CC"/>
              </a:buClr>
              <a:buFont typeface="Wingdings" pitchFamily="2" charset="2"/>
              <a:buChar char="Ш"/>
            </a:pPr>
            <a:r>
              <a:rPr lang="ru-RU" altLang="ru-RU" sz="2400" b="1" dirty="0"/>
              <a:t> Физическое созревание организма;</a:t>
            </a: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Ш"/>
            </a:pPr>
            <a:r>
              <a:rPr lang="ru-RU" altLang="ru-RU" sz="2400" b="1" dirty="0"/>
              <a:t> Устойчивость к нагрузкам;</a:t>
            </a: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Ш"/>
            </a:pPr>
            <a:r>
              <a:rPr lang="ru-RU" altLang="ru-RU" sz="2400" b="1" dirty="0"/>
              <a:t> Гибкость в адаптации к новому режиму.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412800" y="3015000"/>
            <a:ext cx="215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6600CC"/>
              </a:buClr>
              <a:buFont typeface="Wingdings" pitchFamily="2" charset="2"/>
              <a:buChar char="Ш"/>
            </a:pPr>
            <a:r>
              <a:rPr lang="ru-RU" altLang="ru-RU" sz="2400" b="1" dirty="0"/>
              <a:t> Знания об окружающем мире;</a:t>
            </a: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Ш"/>
            </a:pPr>
            <a:r>
              <a:rPr lang="ru-RU" altLang="ru-RU" sz="2400" b="1" dirty="0"/>
              <a:t> Умения и навыки.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731200" y="3015000"/>
            <a:ext cx="3229200" cy="38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6600CC"/>
              </a:buClr>
              <a:buFont typeface="Wingdings" pitchFamily="2" charset="2"/>
              <a:buChar char="Ш"/>
            </a:pPr>
            <a:r>
              <a:rPr lang="ru-RU" altLang="ru-RU" sz="2400" b="1" dirty="0"/>
              <a:t> Развитие познавательных процессов (внимания, памяти, мышления, воображения);</a:t>
            </a: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Ш"/>
            </a:pPr>
            <a:r>
              <a:rPr lang="ru-RU" altLang="ru-RU" sz="2400" b="1" dirty="0"/>
              <a:t> Развитие руки и развитие речи</a:t>
            </a:r>
            <a:r>
              <a:rPr lang="ru-RU" altLang="ru-RU" sz="2400" dirty="0"/>
              <a:t>;</a:t>
            </a:r>
          </a:p>
          <a:p>
            <a:pPr eaLnBrk="1" hangingPunct="1">
              <a:buClr>
                <a:srgbClr val="6600CC"/>
              </a:buClr>
              <a:buFont typeface="Wingdings" pitchFamily="2" charset="2"/>
              <a:buChar char="Ш"/>
            </a:pPr>
            <a:r>
              <a:rPr lang="ru-RU" altLang="ru-RU" sz="2400" b="1" dirty="0"/>
              <a:t> Созревание эмоционально-волевых</a:t>
            </a:r>
            <a:r>
              <a:rPr lang="ru-RU" altLang="ru-RU" sz="2400" dirty="0"/>
              <a:t> </a:t>
            </a:r>
            <a:r>
              <a:rPr lang="ru-RU" altLang="ru-RU" sz="2400" b="1" dirty="0"/>
              <a:t>процессов.</a:t>
            </a:r>
            <a:r>
              <a:rPr lang="ru-RU" alt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536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  <p:sp>
        <p:nvSpPr>
          <p:cNvPr id="3" name="Текст 1"/>
          <p:cNvSpPr txBox="1">
            <a:spLocks noChangeArrowheads="1"/>
          </p:cNvSpPr>
          <p:nvPr/>
        </p:nvSpPr>
        <p:spPr>
          <a:xfrm>
            <a:off x="680400" y="1027800"/>
            <a:ext cx="7993062" cy="485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Кроме всего перечисленного, ребенок должен обладать, несомненно, навыками общественной жизни, чувствовать себя уверенно, находясь вне дома.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Нужно уметь самостоятельно одеваться и раздеваться, переобуваться, завязывать шнурки, справляться с пуговицами и молниями на одежде, уметь пользоваться общественным туалетом. 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3200" y="199800"/>
            <a:ext cx="684076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Как изменится распорядок дня </a:t>
            </a:r>
            <a:br>
              <a:rPr lang="ru-RU" alt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ребёнка-первоклассника?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14800" y="1276200"/>
            <a:ext cx="7416825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76" indent="-265176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 тяжёлым для ребёнка будет первый месяц обучения. Это очень напряжённый период. Изменяется вся жизнь ребёнка: всё подчиняется учёбе, школе, школьным делам и заботам. Это не только новые условия жизни и деятельности ребёнка – это новые контакты, новые отношения, новые обязанности. 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школе объём нагрузок, связанных с длительной неподвижностью, сильно возрастает по сравнению с предшествующим периодом жизни ребёнка. Поэтому родители чаще всего берут отпуск, чтобы помочь ему освоиться с новым видом деятельности.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время ребёнок будет забывать, что делал в школе. Не раздражайтесь, ведь он не только привыкает новому месту работы, но и получает огромный объём информации, который нередко не успевает перерабатывать. Постоянно интересуйтесь его делами в школе. Если ребёнок увидит, что вас интересует его учёба, то он постарается запомнить как можно больше и рассказать вам.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Обязательно проверяйте портфель ребёнка, помогайте ему наводить порядок в нём.  Тренируйте самому вытащить  с портфеля и положить обратно вещи.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Постарайтесь меньше его ругать, а больше помогать.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0800" y="5333400"/>
            <a:ext cx="205356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48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00" y="862200"/>
            <a:ext cx="7236000" cy="1143000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Общие вопросы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00" y="2269800"/>
            <a:ext cx="3974400" cy="39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600" y="282600"/>
            <a:ext cx="7617600" cy="99360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Какие требования предъявит учитель 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 вашему ребёнку (как и ко всем)?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14800" y="1359000"/>
            <a:ext cx="7948800" cy="417671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Ребёнку надо внимательно слушать учителя на уроке и всё запоминать. Если он что-то хочет спросить, то должен поднять руку. Нельзя кричать с места, вставать без разрешения учителя и выходить из класса. Ребёнку следует помнить, что учитель даёт задание всему классу и не может ещё раз повторять только ему. Ваш ребёнок будет постоянно испытывать дискомфорт оттого, что в классе для учителя все дети равны и он один из них. Научите ребёнка слушать и слышать вас, выполнять ваши просьбы. Таким образом вы будете учить его работать в коллективе своих сверстников, слушать, когда говорят всему классу, и выполнять задания вместе со всеми, учиться вместе со всеми. И ни в коем случае не привлекать к себе внимание плохим поведением.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sz="23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Развитие </a:t>
            </a:r>
            <a:r>
              <a:rPr lang="ru-RU" sz="2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коммуникативности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умения общаться со взрослыми и сверстниками – является одним из необходимых условий успешной учебной деятельности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680" y="5013176"/>
            <a:ext cx="12922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00" y="5499000"/>
            <a:ext cx="197948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04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2005200" y="448200"/>
            <a:ext cx="5476328" cy="1152128"/>
          </a:xfrm>
        </p:spPr>
        <p:txBody>
          <a:bodyPr/>
          <a:lstStyle/>
          <a:p>
            <a:r>
              <a:rPr lang="ru-RU" altLang="ru-RU" sz="54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Учебники </a:t>
            </a:r>
            <a:endParaRPr lang="ru-RU" altLang="ru-RU" sz="5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961">
            <a:off x="5477572" y="1739993"/>
            <a:ext cx="1543877" cy="2333960"/>
          </a:xfrm>
          <a:prstGeom prst="rect">
            <a:avLst/>
          </a:prstGeom>
          <a:noFill/>
          <a:ln>
            <a:solidFill>
              <a:srgbClr val="666699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0080">
            <a:off x="317813" y="1998676"/>
            <a:ext cx="1690032" cy="2376527"/>
          </a:xfrm>
          <a:prstGeom prst="rect">
            <a:avLst/>
          </a:prstGeom>
          <a:noFill/>
          <a:ln>
            <a:solidFill>
              <a:srgbClr val="666699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00" y="1690200"/>
            <a:ext cx="1601399" cy="2299247"/>
          </a:xfrm>
          <a:prstGeom prst="rect">
            <a:avLst/>
          </a:prstGeom>
          <a:noFill/>
          <a:ln>
            <a:solidFill>
              <a:srgbClr val="666699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3" t="4286" r="12660" b="4620"/>
          <a:stretch>
            <a:fillRect/>
          </a:stretch>
        </p:blipFill>
        <p:spPr bwMode="auto">
          <a:xfrm rot="627965">
            <a:off x="7096245" y="1895756"/>
            <a:ext cx="1572300" cy="2410363"/>
          </a:xfrm>
          <a:prstGeom prst="rect">
            <a:avLst/>
          </a:prstGeom>
          <a:noFill/>
          <a:ln>
            <a:solidFill>
              <a:srgbClr val="666699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"/>
          <a:stretch>
            <a:fillRect/>
          </a:stretch>
        </p:blipFill>
        <p:spPr bwMode="auto">
          <a:xfrm rot="21268119">
            <a:off x="2031178" y="1763865"/>
            <a:ext cx="1641332" cy="2336302"/>
          </a:xfrm>
          <a:prstGeom prst="rect">
            <a:avLst/>
          </a:prstGeom>
          <a:noFill/>
          <a:ln>
            <a:solidFill>
              <a:srgbClr val="666699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5600" y="5250600"/>
            <a:ext cx="72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Учебники выдаются школьникам из библиотечного фонда школы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4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00" y="779400"/>
            <a:ext cx="74520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Как организуется досуг  обучающихся после уроков?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6400" y="2352600"/>
            <a:ext cx="8611200" cy="270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0" algn="ctr" eaLnBrk="1" hangingPunct="1">
              <a:buNone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В школе имеются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</a:rPr>
              <a:t>кружки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спортивные секции, другие виды развивающей деятельности (бесплатные)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Отделение дополнительного образования детей (ОДОД).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 Внеурочная деятельность (проводится классным руководителем и учителями-предметниками).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5085000"/>
            <a:ext cx="2461407" cy="1673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704037-C33E-EE1C-0A77-B5A456F07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00" y="5085000"/>
            <a:ext cx="2461407" cy="1673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25232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9614" y="2269800"/>
            <a:ext cx="2579070" cy="25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400" y="779400"/>
            <a:ext cx="8197200" cy="11191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dirty="0">
                <a:solidFill>
                  <a:srgbClr val="C00000"/>
                </a:solidFill>
                <a:effectLst/>
              </a:rPr>
              <a:t>Существуют ли особенности в режиме дня первоклассников?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0" y="1938600"/>
            <a:ext cx="6127199" cy="4140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009900"/>
              </a:buClr>
              <a:buNone/>
            </a:pPr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</a:rPr>
              <a:t>Безусловно, у первоклассников     должен быть особый режим дня.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</a:rPr>
              <a:t>Уроки длятся 35 минут, в середине каждого урока проводятся 1-2 физкультурные минутки.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2800" b="1" dirty="0">
                <a:solidFill>
                  <a:schemeClr val="bg2">
                    <a:lumMod val="25000"/>
                  </a:schemeClr>
                </a:solidFill>
              </a:rPr>
              <a:t>Первое время в расписании первоклассников всего 3 урока, чтобы им легче было привыкать к новому виду деятельности - учебной.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8" descr="D:\Мои документы2\Читаем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0200"/>
            <a:ext cx="27352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Текст 1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419200" y="1938600"/>
            <a:ext cx="6461775" cy="43056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None/>
            </a:pPr>
            <a:r>
              <a:rPr lang="ru-RU" altLang="ru-RU" sz="3600" u="sng" dirty="0">
                <a:solidFill>
                  <a:schemeClr val="accent2"/>
                </a:solidFill>
              </a:rPr>
              <a:t>Правило 1.</a:t>
            </a:r>
            <a:endParaRPr lang="ru-RU" altLang="ru-RU" sz="36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2100" dirty="0"/>
              <a:t>Никогда не отправляйте ребенка одновременно в первый класс и какую-то секцию или кружок. Само начало школьной жизни считается тяжелым стрессом для 6–7-летних детей.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2100" dirty="0"/>
              <a:t>Если малыш не будет иметь возможности гулять, отдыхать, делать уроки без спешки, у него могут возникнуть проблемы со здоровьем, может начаться невроз.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2100" dirty="0"/>
              <a:t>Поэтому, если занятия музыкой и спортом кажутся вам необходимой частью воспитания вашего ребенка, начните водить его туда за год до начала учебы или со второго класса.</a:t>
            </a:r>
          </a:p>
        </p:txBody>
      </p:sp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1674000" y="945000"/>
            <a:ext cx="6375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3600" b="1" dirty="0">
                <a:solidFill>
                  <a:srgbClr val="E42C58"/>
                </a:solidFill>
              </a:rPr>
              <a:t>ПАМЯТКА ДЛЯ РОДИТЕЛЕЙ</a:t>
            </a:r>
            <a:endParaRPr lang="ru-RU" altLang="ru-RU" sz="3600" u="sng" dirty="0">
              <a:solidFill>
                <a:srgbClr val="E42C58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846000" y="457985"/>
            <a:ext cx="64584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ru-RU" altLang="ru-RU" sz="3200" u="sng" dirty="0">
                <a:solidFill>
                  <a:schemeClr val="accent2"/>
                </a:solidFill>
                <a:latin typeface="Arial" charset="0"/>
                <a:ea typeface="宋体" pitchFamily="2" charset="-122"/>
              </a:rPr>
              <a:t>Правило 2.</a:t>
            </a:r>
            <a:r>
              <a:rPr lang="ru-RU" altLang="zh-CN" sz="3200" dirty="0">
                <a:latin typeface="Arial" charset="0"/>
                <a:ea typeface="宋体" pitchFamily="2" charset="-122"/>
              </a:rPr>
              <a:t> </a:t>
            </a:r>
          </a:p>
          <a:p>
            <a:pPr eaLnBrk="1" hangingPunct="1"/>
            <a:endParaRPr lang="ru-RU" altLang="zh-CN" sz="3200" dirty="0">
              <a:latin typeface="Arial" charset="0"/>
              <a:ea typeface="宋体" pitchFamily="2" charset="-122"/>
            </a:endParaRPr>
          </a:p>
          <a:p>
            <a:pPr eaLnBrk="1" hangingPunct="1"/>
            <a:r>
              <a:rPr lang="ru-RU" altLang="zh-CN" sz="2400" dirty="0">
                <a:latin typeface="Arial" charset="0"/>
                <a:ea typeface="宋体" pitchFamily="2" charset="-122"/>
              </a:rPr>
              <a:t>     Помните, что ребенок может концентрировать внимание не более 10–15 минут. Поэтому, когда вы будете делать с ним уроки, через каждые 10–15 минут необходимо прерываться и обязательно давать малышу физическую разрядку.</a:t>
            </a:r>
          </a:p>
          <a:p>
            <a:pPr eaLnBrk="1" hangingPunct="1"/>
            <a:r>
              <a:rPr lang="ru-RU" altLang="zh-CN" sz="2400" dirty="0">
                <a:latin typeface="Arial" charset="0"/>
                <a:ea typeface="宋体" pitchFamily="2" charset="-122"/>
              </a:rPr>
              <a:t>      Можете просто попросить его попрыгать на месте 10 раз, побегать или потанцевать под музыку несколько минут. Начинать выполнение домашних заданий лучше с письма. Можно чередовать письменные задания с устными. Общая длительность занятий не должна превышать одного часа.</a:t>
            </a:r>
          </a:p>
        </p:txBody>
      </p:sp>
      <p:pic>
        <p:nvPicPr>
          <p:cNvPr id="5" name="Picture 9" descr="Monkey2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4400" y="3594600"/>
            <a:ext cx="170656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Текст 1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428625" y="1071563"/>
            <a:ext cx="7455375" cy="29289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200" u="sng" dirty="0">
                <a:solidFill>
                  <a:schemeClr val="accent2"/>
                </a:solidFill>
              </a:rPr>
              <a:t>Правило 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zh-CN" sz="21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>
                <a:solidFill>
                  <a:schemeClr val="tx2"/>
                </a:solidFill>
              </a:rPr>
              <a:t>Компьютер, телевизор и любые занятия, требующие большой зрительной нагрузки, должны продолжаться не более часа в день — так считают врачи-офтальмологи и невропатологи во всех странах мира.</a:t>
            </a:r>
          </a:p>
        </p:txBody>
      </p:sp>
      <p:pic>
        <p:nvPicPr>
          <p:cNvPr id="37891" name="Picture 16" descr="мульт танец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600" y="4174200"/>
            <a:ext cx="3240087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3" descr="BS0055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000" y="4588200"/>
            <a:ext cx="2292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1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597600" y="2021400"/>
            <a:ext cx="8280000" cy="4232588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5D2884"/>
                </a:solidFill>
              </a:rPr>
              <a:t>не может сосредоточиться  на  уроке, </a:t>
            </a:r>
          </a:p>
          <a:p>
            <a:pPr eaLnBrk="1" hangingPunct="1"/>
            <a:r>
              <a:rPr lang="ru-RU" altLang="ru-RU" sz="2800" b="1" dirty="0">
                <a:solidFill>
                  <a:srgbClr val="5D2884"/>
                </a:solidFill>
              </a:rPr>
              <a:t>часто отвлекается, </a:t>
            </a:r>
          </a:p>
          <a:p>
            <a:pPr eaLnBrk="1" hangingPunct="1"/>
            <a:r>
              <a:rPr lang="ru-RU" altLang="ru-RU" sz="2800" b="1" dirty="0">
                <a:solidFill>
                  <a:srgbClr val="5D2884"/>
                </a:solidFill>
              </a:rPr>
              <a:t>не может включиться в общий режим работы класса,</a:t>
            </a:r>
          </a:p>
          <a:p>
            <a:pPr eaLnBrk="1" hangingPunct="1"/>
            <a:r>
              <a:rPr lang="ru-RU" altLang="ru-RU" sz="2800" b="1" dirty="0">
                <a:solidFill>
                  <a:srgbClr val="5D2884"/>
                </a:solidFill>
              </a:rPr>
              <a:t>проявляет мало  инициативы,  </a:t>
            </a:r>
          </a:p>
          <a:p>
            <a:pPr eaLnBrk="1" hangingPunct="1"/>
            <a:r>
              <a:rPr lang="ru-RU" altLang="ru-RU" sz="2800" b="1" dirty="0">
                <a:solidFill>
                  <a:srgbClr val="5D2884"/>
                </a:solidFill>
              </a:rPr>
              <a:t>тяготеет  к  шаблонным  действиям  и решениям, </a:t>
            </a:r>
          </a:p>
          <a:p>
            <a:pPr eaLnBrk="1" hangingPunct="1"/>
            <a:r>
              <a:rPr lang="ru-RU" altLang="ru-RU" sz="2800" b="1" dirty="0">
                <a:solidFill>
                  <a:srgbClr val="5D2884"/>
                </a:solidFill>
              </a:rPr>
              <a:t>у него возникают затруднения в общении с взрослыми и сверстниками по  поводу  учебных задач. </a:t>
            </a:r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597600" y="862200"/>
            <a:ext cx="728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36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      </a:t>
            </a:r>
            <a:r>
              <a:rPr lang="ru-RU" altLang="ru-RU" sz="3600" b="1" u="sng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Неподготовленный ребёнок </a:t>
            </a:r>
            <a:r>
              <a:rPr lang="ru-RU" altLang="ru-RU" sz="36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к школьному обучению: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" y="199800"/>
            <a:ext cx="2152800" cy="61270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Текст 1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642938" y="928688"/>
            <a:ext cx="8208962" cy="46561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b="1" u="sng" dirty="0">
                <a:solidFill>
                  <a:schemeClr val="bg2">
                    <a:lumMod val="25000"/>
                  </a:schemeClr>
                </a:solidFill>
              </a:rPr>
              <a:t>Правило 5.</a:t>
            </a:r>
            <a:r>
              <a:rPr lang="ru-RU" altLang="zh-CN" sz="21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zh-CN" sz="2100" b="1" dirty="0">
              <a:solidFill>
                <a:schemeClr val="bg2">
                  <a:lumMod val="25000"/>
                </a:schemeClr>
              </a:solidFill>
            </a:endParaRPr>
          </a:p>
          <a:p>
            <a:pPr eaLnBrk="1" hangingPunct="1"/>
            <a:r>
              <a:rPr lang="ru-RU" altLang="ru-RU" sz="2100" b="1" dirty="0">
                <a:solidFill>
                  <a:schemeClr val="bg2">
                    <a:lumMod val="25000"/>
                  </a:schemeClr>
                </a:solidFill>
              </a:rPr>
              <a:t>Больше всего на свете в течение первого года учебы ваш малыш нуждается в поддержке. Он не только формирует свои отношения с одноклассниками и учителями, но и впервые понимает, что с ним самим кто-то хочет дружить, а кто-то — нет. Именно в это время у малыша складывается свой собственный взгляд на себя. И если вы хотите, чтобы из него вырос спокойный и уверенный в себе человек, обязательно хвалите его. Поддерживайте, не ругайте за двойки и грязь в тетради. Все это мелочи по сравнению с тем, что от бесконечных упреков и наказаний ваш ребенок потеряет веру в себя.</a:t>
            </a:r>
          </a:p>
        </p:txBody>
      </p:sp>
      <p:sp>
        <p:nvSpPr>
          <p:cNvPr id="38915" name="Rectangle 3"/>
          <p:cNvSpPr txBox="1">
            <a:spLocks noChangeArrowheads="1"/>
          </p:cNvSpPr>
          <p:nvPr/>
        </p:nvSpPr>
        <p:spPr bwMode="auto">
          <a:xfrm>
            <a:off x="457200" y="333375"/>
            <a:ext cx="84359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altLang="ru-RU" sz="2400">
              <a:solidFill>
                <a:srgbClr val="984807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38916" name="Picture 8" descr="b01b9c64ad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33913"/>
            <a:ext cx="1976438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0"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Текст 1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432000" y="1027800"/>
            <a:ext cx="8136830" cy="292893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500" b="1" u="sng" dirty="0">
                <a:solidFill>
                  <a:srgbClr val="E42C58"/>
                </a:solidFill>
              </a:rPr>
              <a:t>Несколько коротких правил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altLang="ru-RU" sz="21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100" dirty="0">
                <a:solidFill>
                  <a:schemeClr val="tx2"/>
                </a:solidFill>
              </a:rPr>
              <a:t> Показывайте ребенку, что его любят таким, каков он есть, а не его достижения.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100" dirty="0">
                <a:solidFill>
                  <a:schemeClr val="tx2"/>
                </a:solidFill>
              </a:rPr>
              <a:t>Нельзя никогда (даже в сердцах) говорить ребенку, что он хуже других.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100" dirty="0">
                <a:solidFill>
                  <a:schemeClr val="tx2"/>
                </a:solidFill>
              </a:rPr>
              <a:t>Следует по возможности честно и терпеливо отвечать на любые вопросы ребенка.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100" dirty="0">
                <a:solidFill>
                  <a:schemeClr val="tx2"/>
                </a:solidFill>
              </a:rPr>
              <a:t>Старайтесь каждый день находить время, чтобы побыть наедине со своим ребенком.</a:t>
            </a:r>
            <a:br>
              <a:rPr lang="ru-RU" altLang="ru-RU" sz="2100" dirty="0">
                <a:solidFill>
                  <a:schemeClr val="tx2"/>
                </a:solidFill>
              </a:rPr>
            </a:br>
            <a:br>
              <a:rPr lang="ru-RU" altLang="ru-RU" sz="1700" dirty="0"/>
            </a:br>
            <a:endParaRPr lang="ru-RU" altLang="ru-RU" sz="1700" dirty="0"/>
          </a:p>
        </p:txBody>
      </p:sp>
      <p:pic>
        <p:nvPicPr>
          <p:cNvPr id="39940" name="Picture 5" descr="im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293096"/>
            <a:ext cx="3507826" cy="248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0">
    <p:wedg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Текст 1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683568" y="1700808"/>
            <a:ext cx="7776864" cy="4464496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altLang="ru-RU" sz="2400" dirty="0">
                <a:solidFill>
                  <a:schemeClr val="tx2"/>
                </a:solidFill>
              </a:rPr>
              <a:t>  Учите ребенка свободно и непринужденно общаться не только со своими сверстниками, но и со взрослыми.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altLang="ru-RU" sz="2400" dirty="0">
                <a:solidFill>
                  <a:schemeClr val="tx2"/>
                </a:solidFill>
              </a:rPr>
              <a:t>Не стесняйтесь подчеркивать, что вы им гордитесь.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altLang="ru-RU" sz="2400" dirty="0">
                <a:solidFill>
                  <a:schemeClr val="tx2"/>
                </a:solidFill>
              </a:rPr>
              <a:t>Будьте честны в оценках своих чувств к ребенку.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altLang="ru-RU" sz="2400" dirty="0">
                <a:solidFill>
                  <a:schemeClr val="tx2"/>
                </a:solidFill>
              </a:rPr>
              <a:t>Всегда говорите ребенку правду, даже когда вам это невыгодно.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altLang="ru-RU" sz="2400" dirty="0">
                <a:solidFill>
                  <a:schemeClr val="tx2"/>
                </a:solidFill>
              </a:rPr>
              <a:t>Оценивайте только поступки, а не самого ребенка.</a:t>
            </a:r>
            <a:br>
              <a:rPr lang="ru-RU" altLang="ru-RU" sz="2100" dirty="0">
                <a:solidFill>
                  <a:schemeClr val="tx2"/>
                </a:solidFill>
              </a:rPr>
            </a:br>
            <a:br>
              <a:rPr lang="ru-RU" altLang="ru-RU" sz="2500" dirty="0">
                <a:solidFill>
                  <a:schemeClr val="tx2"/>
                </a:solidFill>
              </a:rPr>
            </a:br>
            <a:endParaRPr lang="ru-RU" altLang="ru-RU" sz="25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Tm="50000">
    <p:wedg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Текст 1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14313" y="3357563"/>
            <a:ext cx="8534400" cy="28559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>
                <a:solidFill>
                  <a:schemeClr val="tx2"/>
                </a:solidFill>
              </a:rPr>
              <a:t>Не добивайтесь успеха силой. Принуждение есть худший вариант нравственного воспитания. Принуждение в семье создает атмосферу разрушения личности ребенка.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>
                <a:solidFill>
                  <a:schemeClr val="tx2"/>
                </a:solidFill>
              </a:rPr>
              <a:t> Признавайте права ребенка на ошибки.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>
                <a:solidFill>
                  <a:schemeClr val="tx2"/>
                </a:solidFill>
              </a:rPr>
              <a:t>Думайте о детском банке счастливых воспоминаний.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>
                <a:solidFill>
                  <a:schemeClr val="tx2"/>
                </a:solidFill>
              </a:rPr>
              <a:t>Ребенок относится к себе так, как относятся к нему взрослые.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000">
                <a:solidFill>
                  <a:schemeClr val="tx2"/>
                </a:solidFill>
              </a:rPr>
              <a:t>И вообще, хоть иногда ставьте себя на место своего ребенка, и тогда будет понятнее, как вести себя с ним.</a:t>
            </a:r>
          </a:p>
        </p:txBody>
      </p:sp>
      <p:pic>
        <p:nvPicPr>
          <p:cNvPr id="41987" name="Picture 13" descr="401582505_42cb54a5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3500"/>
            <a:ext cx="2448272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0">
    <p:wedg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880" y="954132"/>
            <a:ext cx="6683765" cy="5651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50" b="1" cap="all" dirty="0">
                <a:solidFill>
                  <a:srgbClr val="C00000"/>
                </a:solidFill>
                <a:latin typeface="Arial Black" panose="020B0A04020102020204" pitchFamily="34" charset="0"/>
              </a:rPr>
              <a:t>Прием в 1 классы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495" y="1782747"/>
            <a:ext cx="7956611" cy="39479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7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7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marL="0" indent="0" algn="ctr">
              <a:buNone/>
            </a:pP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подачи заявлений: 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01.04.2025-30.06.2025 </a:t>
            </a:r>
          </a:p>
          <a:p>
            <a:pPr marL="0" indent="0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детей, имеющих первочередное (федеральные льготы) или преимущественное право (региональные льготы) приёма; </a:t>
            </a:r>
          </a:p>
          <a:p>
            <a:pPr marL="0" indent="0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детей, проживающих на закрепленной территории микрорайона.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ru-RU" sz="2700" dirty="0"/>
          </a:p>
          <a:p>
            <a:pPr marL="0" indent="0" algn="ctr">
              <a:buNone/>
            </a:pPr>
            <a:r>
              <a:rPr lang="ru-RU" sz="2700" dirty="0"/>
              <a:t> </a:t>
            </a:r>
          </a:p>
          <a:p>
            <a:pPr marL="0" indent="0" algn="ctr">
              <a:buNone/>
            </a:pPr>
            <a:endParaRPr lang="ru-RU" sz="3300" b="1" dirty="0"/>
          </a:p>
          <a:p>
            <a:pPr marL="0" indent="0" algn="ctr">
              <a:buNone/>
            </a:pPr>
            <a:endParaRPr lang="ru-RU" sz="33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DE7735-46ED-440A-8E58-09278F7FC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5" y="960791"/>
            <a:ext cx="1622035" cy="46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40" y="448200"/>
            <a:ext cx="7888720" cy="1159200"/>
          </a:xfrm>
        </p:spPr>
        <p:txBody>
          <a:bodyPr>
            <a:normAutofit/>
          </a:bodyPr>
          <a:lstStyle/>
          <a:p>
            <a:pPr algn="ctr"/>
            <a:r>
              <a:rPr lang="ru-RU" sz="33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</a:t>
            </a:r>
            <a:br>
              <a:rPr lang="en-US" sz="33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первичного учёта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8400" y="1359000"/>
            <a:ext cx="7286399" cy="529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2700" dirty="0">
                <a:solidFill>
                  <a:schemeClr val="tx1"/>
                </a:solidFill>
                <a:latin typeface="Arial Black" panose="020B0A04020102020204" pitchFamily="34" charset="0"/>
              </a:rPr>
              <a:t>Туристская улица, дом 28, корпус 1</a:t>
            </a:r>
          </a:p>
          <a:p>
            <a:r>
              <a:rPr lang="ru-RU" sz="2700" dirty="0">
                <a:solidFill>
                  <a:schemeClr val="tx1"/>
                </a:solidFill>
                <a:latin typeface="Arial Black" panose="020B0A04020102020204" pitchFamily="34" charset="0"/>
              </a:rPr>
              <a:t>Туристская улица, дом 28, корпус 3 </a:t>
            </a:r>
            <a:r>
              <a:rPr lang="ru-RU" sz="2700" dirty="0">
                <a:solidFill>
                  <a:prstClr val="white"/>
                </a:solidFill>
                <a:latin typeface="Arial Black" panose="020B0A04020102020204" pitchFamily="34" charset="0"/>
              </a:rPr>
              <a:t>1</a:t>
            </a:r>
            <a:endParaRPr lang="ru-RU" sz="2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2700" dirty="0">
                <a:solidFill>
                  <a:schemeClr val="tx1"/>
                </a:solidFill>
                <a:latin typeface="Arial Black" panose="020B0A04020102020204" pitchFamily="34" charset="0"/>
              </a:rPr>
              <a:t>Туристская улица, дом 30, корпус 1</a:t>
            </a:r>
          </a:p>
          <a:p>
            <a:r>
              <a:rPr lang="ru-RU" sz="2700" dirty="0">
                <a:solidFill>
                  <a:schemeClr val="tx1"/>
                </a:solidFill>
                <a:latin typeface="Arial Black" panose="020B0A04020102020204" pitchFamily="34" charset="0"/>
              </a:rPr>
              <a:t>Туристская улица, дом 30, корпус 2</a:t>
            </a:r>
          </a:p>
          <a:p>
            <a:r>
              <a:rPr lang="ru-RU" sz="2700" dirty="0">
                <a:solidFill>
                  <a:schemeClr val="tx1"/>
                </a:solidFill>
                <a:latin typeface="Arial Black" panose="020B0A04020102020204" pitchFamily="34" charset="0"/>
              </a:rPr>
              <a:t>Оптиков улица, дом 45, корпус 1</a:t>
            </a:r>
          </a:p>
          <a:p>
            <a:r>
              <a:rPr lang="ru-RU" sz="2700" dirty="0">
                <a:solidFill>
                  <a:schemeClr val="tx1"/>
                </a:solidFill>
                <a:latin typeface="Arial Black" panose="020B0A04020102020204" pitchFamily="34" charset="0"/>
              </a:rPr>
              <a:t>Оптиков улица, дом 45, корпус 2</a:t>
            </a:r>
          </a:p>
          <a:p>
            <a:r>
              <a:rPr lang="ru-RU" sz="2700" dirty="0">
                <a:solidFill>
                  <a:schemeClr val="tx1"/>
                </a:solidFill>
                <a:latin typeface="Arial Black" panose="020B0A04020102020204" pitchFamily="34" charset="0"/>
              </a:rPr>
              <a:t>Лыжный переулок, дом 4, корпус 1</a:t>
            </a:r>
          </a:p>
          <a:p>
            <a:r>
              <a:rPr lang="ru-RU" sz="2700" dirty="0">
                <a:solidFill>
                  <a:schemeClr val="tx1"/>
                </a:solidFill>
                <a:latin typeface="Arial Black" panose="020B0A04020102020204" pitchFamily="34" charset="0"/>
              </a:rPr>
              <a:t>Лыжный переулок, дом 4, корпус 3</a:t>
            </a:r>
          </a:p>
          <a:p>
            <a:r>
              <a:rPr lang="ru-RU" sz="2700" dirty="0">
                <a:solidFill>
                  <a:schemeClr val="tx1"/>
                </a:solidFill>
                <a:latin typeface="Arial Black" panose="020B0A04020102020204" pitchFamily="34" charset="0"/>
              </a:rPr>
              <a:t>Лыжный переулок, дом 8, корпус1</a:t>
            </a:r>
          </a:p>
          <a:p>
            <a:r>
              <a:rPr lang="ru-RU" sz="2700" dirty="0">
                <a:solidFill>
                  <a:schemeClr val="tx1"/>
                </a:solidFill>
                <a:latin typeface="Arial Black" panose="020B0A04020102020204" pitchFamily="34" charset="0"/>
              </a:rPr>
              <a:t>Мебельная улица, дом 45,корпус 2</a:t>
            </a:r>
          </a:p>
          <a:p>
            <a:r>
              <a:rPr lang="ru-RU" sz="2700" dirty="0" err="1">
                <a:solidFill>
                  <a:schemeClr val="tx1"/>
                </a:solidFill>
                <a:latin typeface="Arial Black" panose="020B0A04020102020204" pitchFamily="34" charset="0"/>
              </a:rPr>
              <a:t>Шуваловский</a:t>
            </a:r>
            <a:r>
              <a:rPr lang="ru-RU" sz="2700" dirty="0">
                <a:solidFill>
                  <a:schemeClr val="tx1"/>
                </a:solidFill>
                <a:latin typeface="Arial Black" panose="020B0A04020102020204" pitchFamily="34" charset="0"/>
              </a:rPr>
              <a:t> проспект, дом 86,корпус1 </a:t>
            </a:r>
          </a:p>
          <a:p>
            <a:endParaRPr lang="ru-RU" sz="2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27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3FE23E-EE8A-4D9E-A4AE-CB09EFEB9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1" y="1167197"/>
            <a:ext cx="1622035" cy="461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3A0EE-7DC1-4424-B74F-C764DE3B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600" y="199801"/>
            <a:ext cx="7037999" cy="1407600"/>
          </a:xfrm>
        </p:spPr>
        <p:txBody>
          <a:bodyPr>
            <a:noAutofit/>
          </a:bodyPr>
          <a:lstStyle/>
          <a:p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b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приёме на обучение В 1-й КЛАСС</a:t>
            </a:r>
            <a:b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подаются одним из следующих способов: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5D6AC-3347-4F18-B72A-5BCB22B1F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601" y="1359000"/>
            <a:ext cx="7286399" cy="5381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5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 через Портал «Государственные и муниципальные услуги в Санкт-Петербурге», Единый портал Госуслуг.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структурные подразделения «Многофункциональный центр предоставления государственных и муниципальных услуг» (далее – МФЦ). Заявление заполняется специалистами МФЦ (любое МФЦ города)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 в общеобразовательную организацию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операторов почтовой связи общего пользования заказным письмом  с уведомлением о вручении (Почта России)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 СПОСОБЫ ПРЕДОСТАВЛЕНИЯ УСЛУГИ ЗАЯВИТЕЛЮ РАВНОЗНАЧНЫ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ЗАЯВЛЕНИЕ = ОДНА ШКОЛА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ЗАЯВЛЕНИЙ НЕОГРАНИЧЕНО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7D49D1-6164-4A32-9772-1BB0D39B7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3" y="199801"/>
            <a:ext cx="1622035" cy="46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0005A-53B8-46DD-A72C-231B6DE61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solidFill>
                  <a:srgbClr val="C00000"/>
                </a:solidFill>
                <a:latin typeface="Arial Black" panose="020B0A04020102020204" pitchFamily="34" charset="0"/>
              </a:rPr>
              <a:t>Прием в 1 классы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0605BC-9DF6-407C-9D7D-686DEAABB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u="sng" dirty="0">
                <a:solidFill>
                  <a:srgbClr val="FF0000"/>
                </a:solidFill>
              </a:rPr>
              <a:t>1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ЗАПОЛНЕНИЕ ФОРМЫ ЗАЯВЛЕНИЯ И ЕГО НАПРАВЛЕНИЕ</a:t>
            </a:r>
          </a:p>
          <a:p>
            <a:r>
              <a:rPr lang="ru-RU" sz="2000" dirty="0">
                <a:solidFill>
                  <a:srgbClr val="FF0000"/>
                </a:solidFill>
              </a:rPr>
              <a:t>01.04.2025</a:t>
            </a:r>
            <a:r>
              <a:rPr lang="ru-RU" sz="2000" dirty="0"/>
              <a:t>- начало приема заявлений в 1классы</a:t>
            </a:r>
          </a:p>
          <a:p>
            <a:r>
              <a:rPr lang="ru-RU" sz="2000" dirty="0">
                <a:solidFill>
                  <a:srgbClr val="FF0000"/>
                </a:solidFill>
              </a:rPr>
              <a:t>19.05.2025</a:t>
            </a:r>
            <a:r>
              <a:rPr lang="ru-RU" sz="2000" dirty="0"/>
              <a:t> – начало направления приглашений родителям</a:t>
            </a:r>
          </a:p>
          <a:p>
            <a:pPr marL="0" indent="0">
              <a:buNone/>
            </a:pP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b="1" u="sng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оригиналов документов в образовательное учреждение</a:t>
            </a:r>
          </a:p>
          <a:p>
            <a:r>
              <a:rPr lang="ru-RU" sz="2000" dirty="0"/>
              <a:t>Оригиналы документов предоставляются лично родителем(законным представителем ребенка)</a:t>
            </a:r>
          </a:p>
          <a:p>
            <a:pPr marL="0" indent="0">
              <a:buNone/>
            </a:pPr>
            <a:r>
              <a:rPr lang="ru-RU" sz="2000" b="1" u="sng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3.Принятие решения о зачислении ребенка: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30.06.2025</a:t>
            </a:r>
            <a:r>
              <a:rPr lang="ru-RU" sz="2000" dirty="0"/>
              <a:t>- окончание первого этапа приема в первые классы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01.07,02.07,03.07.2025</a:t>
            </a:r>
            <a:r>
              <a:rPr lang="ru-RU" sz="2000" dirty="0"/>
              <a:t> – издание приказов о зачислении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Отказы направляются в течение 3 рабочих дней после издания приказа о зачислении на 1 этапе</a:t>
            </a:r>
          </a:p>
        </p:txBody>
      </p:sp>
    </p:spTree>
    <p:extLst>
      <p:ext uri="{BB962C8B-B14F-4D97-AF65-F5344CB8AC3E}">
        <p14:creationId xmlns:p14="http://schemas.microsoft.com/office/powerpoint/2010/main" val="15081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42800" y="862200"/>
            <a:ext cx="6375600" cy="1058536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Спасибо за внимание)</a:t>
            </a:r>
          </a:p>
        </p:txBody>
      </p:sp>
      <p:pic>
        <p:nvPicPr>
          <p:cNvPr id="4" name="Picture 2" descr="http://img.7ya.ru/pub/img/19618/166738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6800" y="2021400"/>
            <a:ext cx="6074755" cy="443362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рапеция 5"/>
          <p:cNvSpPr/>
          <p:nvPr/>
        </p:nvSpPr>
        <p:spPr>
          <a:xfrm>
            <a:off x="432000" y="945000"/>
            <a:ext cx="8212080" cy="1747051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800" y="1027800"/>
            <a:ext cx="7203600" cy="1528356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solidFill>
                  <a:schemeClr val="tx1"/>
                </a:solidFill>
              </a:rPr>
              <a:t>Наша с Вами обязанность – найти подход к маленькому взрослому, показать увлекательность обучения, привить любовь к труду, не нарушив целостности маленькой личности.</a:t>
            </a:r>
          </a:p>
        </p:txBody>
      </p:sp>
      <p:pic>
        <p:nvPicPr>
          <p:cNvPr id="4" name="Picture 2" descr="http://www.la-center.ru/content/files/catalog1/cpl_1__kop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800" y="2755345"/>
            <a:ext cx="5463755" cy="410265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  <p:sp>
        <p:nvSpPr>
          <p:cNvPr id="5" name="Текст 1"/>
          <p:cNvSpPr txBox="1">
            <a:spLocks noChangeArrowheads="1"/>
          </p:cNvSpPr>
          <p:nvPr/>
        </p:nvSpPr>
        <p:spPr>
          <a:xfrm>
            <a:off x="514800" y="862200"/>
            <a:ext cx="8114400" cy="571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36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Условием успешной учебы </a:t>
            </a: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является: 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altLang="ru-RU" sz="1050" b="1" dirty="0">
              <a:solidFill>
                <a:srgbClr val="7030A0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altLang="ru-RU" sz="2800" b="1" dirty="0">
                <a:solidFill>
                  <a:srgbClr val="7030A0"/>
                </a:solidFill>
                <a:latin typeface="+mj-lt"/>
              </a:rPr>
              <a:t>-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Выработка  у ребёнка умения преодолевать трудности.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altLang="ru-RU" sz="2800" b="1" dirty="0">
                <a:solidFill>
                  <a:srgbClr val="7030A0"/>
                </a:solidFill>
                <a:latin typeface="+mj-lt"/>
              </a:rPr>
              <a:t>-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Важно  приучить  детей начатое  дело доводить до конца.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altLang="ru-RU" sz="2800" b="1" dirty="0">
                <a:solidFill>
                  <a:srgbClr val="7030A0"/>
                </a:solidFill>
                <a:latin typeface="+mj-lt"/>
              </a:rPr>
              <a:t>-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Далее  нужно  подготовить  дошкольника  к неизбежным</a:t>
            </a:r>
            <a:r>
              <a:rPr kumimoji="0" lang="ru-RU" altLang="ru-RU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трудностям  в  учении. 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altLang="ru-RU" sz="2800" b="1" dirty="0">
                <a:solidFill>
                  <a:srgbClr val="7030A0"/>
                </a:solidFill>
                <a:latin typeface="+mj-lt"/>
              </a:rPr>
              <a:t>-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Сознание  преодолимости  этих 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трудностей помогает ребёнку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правильно отнестись к своим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возможным неудачам.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/>
          <a:stretch>
            <a:fillRect/>
          </a:stretch>
        </p:blipFill>
        <p:spPr>
          <a:xfrm>
            <a:off x="5814000" y="4422600"/>
            <a:ext cx="3141056" cy="2271079"/>
          </a:xfrm>
          <a:prstGeom prst="rect">
            <a:avLst/>
          </a:prstGeom>
          <a:ln>
            <a:solidFill>
              <a:srgbClr val="666699"/>
            </a:solidFill>
          </a:ln>
        </p:spPr>
      </p:pic>
    </p:spTree>
    <p:extLst>
      <p:ext uri="{BB962C8B-B14F-4D97-AF65-F5344CB8AC3E}">
        <p14:creationId xmlns:p14="http://schemas.microsoft.com/office/powerpoint/2010/main" val="18532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0" y="945000"/>
            <a:ext cx="8776800" cy="10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Рассмотрим стандартные требования, предъявляемые к первоклассникам в российских школах</a:t>
            </a:r>
          </a:p>
        </p:txBody>
      </p:sp>
      <p:pic>
        <p:nvPicPr>
          <p:cNvPr id="7170" name="Picture 2" descr="Попова рассказала о возвращении школьников за парты 1 сентября — ДЕТСКИЙ  ТАМБ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2800" y="2187000"/>
            <a:ext cx="6706800" cy="4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32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8294880" cy="122413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2">
                    <a:lumMod val="25000"/>
                  </a:schemeClr>
                </a:solidFill>
                <a:effectLst/>
              </a:rPr>
              <a:t>       </a:t>
            </a:r>
            <a:br>
              <a:rPr lang="ru-RU" sz="40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4000" dirty="0">
                <a:solidFill>
                  <a:schemeClr val="bg2">
                    <a:lumMod val="25000"/>
                  </a:schemeClr>
                </a:solidFill>
                <a:effectLst/>
              </a:rPr>
              <a:t>         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ffectLst/>
                <a:latin typeface="Arial Black" panose="020B0A04020102020204" pitchFamily="34" charset="0"/>
              </a:rPr>
              <a:t>НАШИ      ПЕДАГОГИ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9BE8588-5ADD-4164-BF12-CEF4D0DCF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919832"/>
            <a:ext cx="3326880" cy="6367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DB878C02-CF05-43B7-A759-7518F7E82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75200" y="1934294"/>
            <a:ext cx="4889288" cy="1494706"/>
          </a:xfrm>
        </p:spPr>
        <p:txBody>
          <a:bodyPr>
            <a:noAutofit/>
          </a:bodyPr>
          <a:lstStyle/>
          <a:p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ДЬЯКОВА НАДЕЖДА ВАСИЛЬЕВНА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CEA49201-CCEB-490A-9B54-3064C143D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75200" y="2269800"/>
            <a:ext cx="4745272" cy="4255544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Учитель начальных классов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Образование:   высшее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Стаж работы: 22 года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Квалификационная категория: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    воспитатель высшей категории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" y="199800"/>
            <a:ext cx="2152800" cy="612702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4152A21-B48F-4D57-81D5-6CAB1211FD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13447" y="1899400"/>
            <a:ext cx="3719499" cy="40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9200" y="613800"/>
            <a:ext cx="5331944" cy="62068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000" b="1" dirty="0">
                <a:solidFill>
                  <a:srgbClr val="A80000"/>
                </a:solidFill>
              </a:rPr>
              <a:t>   </a:t>
            </a:r>
            <a:r>
              <a:rPr lang="ru-RU" sz="4000" b="1" dirty="0">
                <a:solidFill>
                  <a:srgbClr val="A8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Развитие речи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7000"/>
            <a:ext cx="2152800" cy="612702"/>
          </a:xfrm>
          <a:prstGeom prst="rect">
            <a:avLst/>
          </a:prstGeom>
        </p:spPr>
      </p:pic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183600" y="1359000"/>
            <a:ext cx="8611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rgbClr val="5D2884"/>
                </a:solidFill>
                <a:cs typeface="Times New Roman" pitchFamily="18" charset="0"/>
              </a:rPr>
              <a:t>Наиболее важные показатели — это развитие мышления </a:t>
            </a:r>
          </a:p>
          <a:p>
            <a:pPr marL="342900" indent="-342900" algn="just"/>
            <a:r>
              <a:rPr lang="ru-RU" altLang="ru-RU" sz="2400" b="1" dirty="0">
                <a:solidFill>
                  <a:srgbClr val="5D2884"/>
                </a:solidFill>
                <a:cs typeface="Times New Roman" pitchFamily="18" charset="0"/>
              </a:rPr>
              <a:t>     и речи.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5D2884"/>
                </a:solidFill>
              </a:rPr>
              <a:t>В подготовке к школе более важным, чем навык чтения,  является обучение ребенка пониманию прочитанного текста, анализу, умению отвечать на вопросы по тексту.</a:t>
            </a:r>
            <a:endParaRPr lang="ru-RU" altLang="ru-RU" sz="2400" b="1" dirty="0">
              <a:solidFill>
                <a:srgbClr val="5D2884"/>
              </a:solidFill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rgbClr val="5D2884"/>
                </a:solidFill>
                <a:cs typeface="Times New Roman" pitchFamily="18" charset="0"/>
              </a:rPr>
              <a:t>Очень полезно учить ребенка строить несложные рассуждения, выводы, используя слова: «потому, что»; «если, то»; «поэтому».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rgbClr val="5D2884"/>
                </a:solidFill>
                <a:cs typeface="Times New Roman" pitchFamily="18" charset="0"/>
              </a:rPr>
              <a:t>Надо учить ребят задавать вопросы. </a:t>
            </a:r>
          </a:p>
          <a:p>
            <a:pPr marL="342900" indent="-342900" algn="just"/>
            <a:r>
              <a:rPr lang="ru-RU" altLang="ru-RU" sz="2400" b="1" dirty="0">
                <a:solidFill>
                  <a:srgbClr val="5D2884"/>
                </a:solidFill>
                <a:cs typeface="Times New Roman" pitchFamily="18" charset="0"/>
              </a:rPr>
              <a:t>Мышление всегда начинается с вопроса. </a:t>
            </a:r>
          </a:p>
          <a:p>
            <a:pPr marL="342900" indent="-342900" algn="just"/>
            <a:r>
              <a:rPr lang="ru-RU" altLang="ru-RU" sz="2400" b="1" dirty="0">
                <a:solidFill>
                  <a:srgbClr val="5D2884"/>
                </a:solidFill>
                <a:cs typeface="Times New Roman" pitchFamily="18" charset="0"/>
              </a:rPr>
              <a:t>         Нельзя заставить мысль работать, </a:t>
            </a:r>
          </a:p>
          <a:p>
            <a:pPr marL="342900" indent="-342900" algn="just"/>
            <a:r>
              <a:rPr lang="ru-RU" altLang="ru-RU" sz="2400" b="1" dirty="0">
                <a:solidFill>
                  <a:srgbClr val="5D2884"/>
                </a:solidFill>
                <a:cs typeface="Times New Roman" pitchFamily="18" charset="0"/>
              </a:rPr>
              <a:t>             если просто сказать «подумай». </a:t>
            </a:r>
          </a:p>
        </p:txBody>
      </p:sp>
      <p:pic>
        <p:nvPicPr>
          <p:cNvPr id="9" name="Picture 2" descr="https://irkutsk.bonodono.ru/upload/iblock/ee4/sv15f8zdkebxs342b9f8rifrm22df7t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1" r="1889"/>
          <a:stretch>
            <a:fillRect/>
          </a:stretch>
        </p:blipFill>
        <p:spPr bwMode="auto">
          <a:xfrm>
            <a:off x="5731200" y="4257000"/>
            <a:ext cx="3247200" cy="2142570"/>
          </a:xfrm>
          <a:prstGeom prst="rect">
            <a:avLst/>
          </a:prstGeom>
          <a:noFill/>
          <a:ln>
            <a:solidFill>
              <a:srgbClr val="6666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36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b0846be36d4333fca81a01d79b5d290a4641a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3450</Words>
  <Application>Microsoft Office PowerPoint</Application>
  <PresentationFormat>Экран (4:3)</PresentationFormat>
  <Paragraphs>308</Paragraphs>
  <Slides>48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9" baseType="lpstr">
      <vt:lpstr>宋体</vt:lpstr>
      <vt:lpstr>Arial</vt:lpstr>
      <vt:lpstr>Arial Black</vt:lpstr>
      <vt:lpstr>Calibri</vt:lpstr>
      <vt:lpstr>Cambria</vt:lpstr>
      <vt:lpstr>Segoe</vt:lpstr>
      <vt:lpstr>Times New Roman</vt:lpstr>
      <vt:lpstr>Verdana</vt:lpstr>
      <vt:lpstr>Wingdings</vt:lpstr>
      <vt:lpstr>Wingdings 2</vt:lpstr>
      <vt:lpstr>Тема Office</vt:lpstr>
      <vt:lpstr>Будущий первоклассник-  что он должен знать и уметь?</vt:lpstr>
      <vt:lpstr>Современный ребенок, идущий в школу, должен быть подготовлен не хуже космонавта». Действительно ли это так?</vt:lpstr>
      <vt:lpstr>   Готовность ребенка к школе</vt:lpstr>
      <vt:lpstr>Презентация PowerPoint</vt:lpstr>
      <vt:lpstr>Наша с Вами обязанность – найти подход к маленькому взрослому, показать увлекательность обучения, привить любовь к труду, не нарушив целостности маленькой личности.</vt:lpstr>
      <vt:lpstr>Презентация PowerPoint</vt:lpstr>
      <vt:lpstr>Презентация PowerPoint</vt:lpstr>
      <vt:lpstr>                  НАШИ      ПЕДАГОГИ</vt:lpstr>
      <vt:lpstr>   Развитие речи</vt:lpstr>
      <vt:lpstr>Что ребенок должен уметь:</vt:lpstr>
      <vt:lpstr>       Важно и полезно читать вместе с ребенком и обсуждать прочитанное.           Совместное чтение — один из самых полезных инструментов развития ребенка. </vt:lpstr>
      <vt:lpstr>Играйте в слова: называйте слова на определенную букву или те, в которых она встречается, составляйте слова из заданных букв, разделяйте слова на слоги или звуки.</vt:lpstr>
      <vt:lpstr>     </vt:lpstr>
      <vt:lpstr>   Подготовка к чтению</vt:lpstr>
      <vt:lpstr>Презентация PowerPoint</vt:lpstr>
      <vt:lpstr>Презентация PowerPoint</vt:lpstr>
      <vt:lpstr> Читайте детям!</vt:lpstr>
      <vt:lpstr>      НАШИ      ПЕДАГОГИ</vt:lpstr>
      <vt:lpstr>Подготовка к математике</vt:lpstr>
      <vt:lpstr>Презентация PowerPoint</vt:lpstr>
      <vt:lpstr>Презентация PowerPoint</vt:lpstr>
      <vt:lpstr>Презентация PowerPoint</vt:lpstr>
      <vt:lpstr>             НАШИ      ПЕДАГОГИ</vt:lpstr>
      <vt:lpstr>Подготовка к письму</vt:lpstr>
      <vt:lpstr>       Родителям можно «подготовить руки ребёнка к письму», помочь правильно держать карандаш, ручку, развивать мелкую моторику.        Ручку ребёнок должен брать правильно и разогретыми пальцами.        Раскраски замените обведением по трафарету и штриховкой. Линия должна быть направлена сверху вниз, справа налево, слева направо, а если она кривая, то против часовой стрелки. </vt:lpstr>
      <vt:lpstr>      Обязательно нужно заниматься дома лепкой и рисованием, собирать пазлы, мозаики, создавать вместе украшения и поделки – благо, что пособий по развитию мелкой моторики сейчас существует большое количество.</vt:lpstr>
      <vt:lpstr>Нужно готовить каждого ребенка индивидуально. Но если  не получается, то хороший учитель в любом случае научит вашего малыша читать, писать и сделает это профессионально.</vt:lpstr>
      <vt:lpstr>                   НАШИ      ПЕДАГОГИ</vt:lpstr>
      <vt:lpstr>Презентация PowerPoint</vt:lpstr>
      <vt:lpstr>Презентация PowerPoint</vt:lpstr>
      <vt:lpstr>Как изменится распорядок дня  ребёнка-первоклассника?</vt:lpstr>
      <vt:lpstr>Общие вопросы</vt:lpstr>
      <vt:lpstr>Какие требования предъявит учитель  к вашему ребёнку (как и ко всем)?</vt:lpstr>
      <vt:lpstr>Учебники </vt:lpstr>
      <vt:lpstr>Как организуется досуг  обучающихся после уроков?</vt:lpstr>
      <vt:lpstr>Существуют ли особенности в режиме дня первоклассников?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в 1 классы</vt:lpstr>
      <vt:lpstr>Микрорайон  первичного учёта </vt:lpstr>
      <vt:lpstr>ЗАЯВЛЕНИЕ  о приёме на обучение В 1-й КЛАСС подаются одним из следующих способов:</vt:lpstr>
      <vt:lpstr>Прием в 1 классы</vt:lpstr>
      <vt:lpstr>Спасибо за внимание)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треугольники по углам</dc:title>
  <dc:creator>obstinate</dc:creator>
  <dc:description>Шаблон презентации с сайта https://presentation-creation.ru/</dc:description>
  <cp:lastModifiedBy>Бережная Алла Михайловна</cp:lastModifiedBy>
  <cp:revision>1378</cp:revision>
  <cp:lastPrinted>2025-02-06T08:32:52Z</cp:lastPrinted>
  <dcterms:created xsi:type="dcterms:W3CDTF">2018-02-25T09:09:03Z</dcterms:created>
  <dcterms:modified xsi:type="dcterms:W3CDTF">2025-02-06T10:28:23Z</dcterms:modified>
</cp:coreProperties>
</file>