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0"/>
  </p:notesMasterIdLst>
  <p:sldIdLst>
    <p:sldId id="290" r:id="rId2"/>
    <p:sldId id="256" r:id="rId3"/>
    <p:sldId id="292" r:id="rId4"/>
    <p:sldId id="261" r:id="rId5"/>
    <p:sldId id="271" r:id="rId6"/>
    <p:sldId id="293" r:id="rId7"/>
    <p:sldId id="299" r:id="rId8"/>
    <p:sldId id="287" r:id="rId9"/>
    <p:sldId id="286" r:id="rId10"/>
    <p:sldId id="262" r:id="rId11"/>
    <p:sldId id="294" r:id="rId12"/>
    <p:sldId id="263" r:id="rId13"/>
    <p:sldId id="295" r:id="rId14"/>
    <p:sldId id="265" r:id="rId15"/>
    <p:sldId id="269" r:id="rId16"/>
    <p:sldId id="268" r:id="rId17"/>
    <p:sldId id="273" r:id="rId18"/>
    <p:sldId id="297" r:id="rId19"/>
    <p:sldId id="296" r:id="rId20"/>
    <p:sldId id="275" r:id="rId21"/>
    <p:sldId id="276" r:id="rId22"/>
    <p:sldId id="278" r:id="rId23"/>
    <p:sldId id="279" r:id="rId24"/>
    <p:sldId id="298" r:id="rId25"/>
    <p:sldId id="283" r:id="rId26"/>
    <p:sldId id="308" r:id="rId27"/>
    <p:sldId id="257" r:id="rId28"/>
    <p:sldId id="300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B23C-824D-4B4D-8EDA-D30EF354411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906C-411D-47D6-9027-BFA0B31DD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0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2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1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1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28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6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15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6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0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917D81-BDD1-4991-B228-F0B5423E546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1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199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18F74-90EC-4459-8BC5-68A8F33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48" y="445816"/>
            <a:ext cx="9258530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</a:t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199 ПРИМОРского района Санкт-Петербурга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96" y="1811285"/>
            <a:ext cx="8833282" cy="472518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17DD1-F8F7-43AF-896F-6AA58D7F5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" y="406109"/>
            <a:ext cx="2407921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97" y="220349"/>
            <a:ext cx="10340830" cy="1703454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1 классы 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2024/2025 год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4059" y="1923803"/>
            <a:ext cx="10105706" cy="4450557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подачу электронного заявления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(законными представителями) детей;</a:t>
            </a:r>
          </a:p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организацию;</a:t>
            </a:r>
          </a:p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ребенка в 1 класс или об отказе в зачислении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770F1-DF73-4E39-8E85-F526DF78F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" y="351118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3A0EE-7DC1-4424-B74F-C764DE3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034" y="100326"/>
            <a:ext cx="9691151" cy="1959293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приёме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 и документы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приёма на обучение подаются одним из следующих способов: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5D6AC-3347-4F18-B72A-5BCB22B1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683" y="2212505"/>
            <a:ext cx="8460418" cy="4183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Портал «Государственные 	и 	муниципальные услуги в Санкт-Петербурге», Единый портал Госуслуг.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структурные подразделения «Многофункциональный центр предоставления государственных и муниципальных услуг» (далее – МФЦ). Заявление заполняется специалистами МФЦ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общеобразовательную организацию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 с уведомлением о вручении (Почта России)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D49D1-6164-4A32-9772-1BB0D39B7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" y="28897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625" y="184724"/>
            <a:ext cx="9520625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электронного</a:t>
            </a:r>
            <a:b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19" y="1219199"/>
            <a:ext cx="10331533" cy="445720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sz="2800" dirty="0"/>
          </a:p>
          <a:p>
            <a:pPr marL="457200" lvl="1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Портал «Государственные 	и 	муниципальные услуги в Санкт-Петербурге», через Единый портал государственных услуг:</a:t>
            </a:r>
          </a:p>
          <a:p>
            <a:pPr marL="0" indent="0" algn="ctr">
              <a:buNone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www.gu.spb.ru</a:t>
            </a:r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www.gosuslugi.ru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непосредственно законным представителем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структурные подразделения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специалистами МФЦ.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09C59-7487-4F04-BBA3-C609CCA87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" y="324171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CEF54-BA5A-4E18-9E37-E872DEA0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34" y="-129424"/>
            <a:ext cx="8534400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092A5-B8F4-40B6-BA82-98802839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469204"/>
            <a:ext cx="10980828" cy="4764686"/>
          </a:xfrm>
        </p:spPr>
        <p:txBody>
          <a:bodyPr>
            <a:normAutofit lnSpcReduction="10000"/>
          </a:bodyPr>
          <a:lstStyle/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начального общего образования начинанется по достижении детьми возраста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месяцев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позже достижения ими возраста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подачи заявления не являются критерием при принятии решения о зачислении в первый класс образовательной организации на следующий учебный год.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ребенка имеет возможность подать одно электронное заявление в одну образовательную организацию (количество заявлений неограничено) расположенную на закрепленной территории микрорайона.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электронных заявлений в несколько школ и получении приглашений из нескольких образовательных организаций родителю (законному представителю) необходимо определиться с выбором образовательной организации до установленной приглашением даты предоставления документов в образовательную организацию. Таким образом, документы предоставляются в одну образовательную организацию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31FC32-5A1D-480B-9E69-73AEEE83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" y="550747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423" y="130629"/>
            <a:ext cx="9735189" cy="1774371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МФЦ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948" y="1905000"/>
            <a:ext cx="10236530" cy="41862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можно подать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структурном подразделении МФЦ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зависимости от района проживания заявителя.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родитель (законный представитель) должен иметь при себе следующие документы: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документа, удостоверяющего личность родителя (законного представителя).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свидетельства о рождении ребёнка.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E8F59-B961-4FBD-86F3-CEDDEBD80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" y="561225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950" y="138054"/>
            <a:ext cx="9668127" cy="201111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электронного заявления родитель (законный представитель)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431" y="2149164"/>
            <a:ext cx="9568935" cy="4207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«Личном кабинете»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электронной почте уведомление, подтверждающее, что заявление принято на обработку. В уведомлении указываются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номер, дата и время направления электронного заявления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6F0E7-86F5-41ED-8F8F-CD65E80CA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552" y="255973"/>
            <a:ext cx="9648348" cy="1655953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36571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направления электронного заявления родителям (законным представителям) необходимо зарегистрироваться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авторизоваться на Портале «Государственные 	и 	муниципальные услуги в Санкт-Петербурге»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родитель (законный представитель) имеет возможность войти в «Личный кабинет».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70FCD-9AA3-4433-9A9F-D89D89D54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255973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072" y="606174"/>
            <a:ext cx="9556785" cy="674715"/>
          </a:xfrm>
        </p:spPr>
        <p:txBody>
          <a:bodyPr>
            <a:noAutofit/>
          </a:bodyPr>
          <a:lstStyle/>
          <a:p>
            <a:pPr algn="ctr"/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403" y="2170041"/>
            <a:ext cx="9556785" cy="3608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направляется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или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зачислении с указанием даты и времени приема документов в электронном виде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«Личный кабинет» на Портале «Государственные 	и 	муниципальные услуги в Санкт-Петербурге»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19687-71CB-4EE2-8D0E-A00F2C1BC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8" y="298412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4AC62-25C2-4113-AAC2-A00A4B4A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788" y="461639"/>
            <a:ext cx="8534400" cy="1447060"/>
          </a:xfrm>
        </p:spPr>
        <p:txBody>
          <a:bodyPr/>
          <a:lstStyle/>
          <a:p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06DBA-23E4-4CF8-8B89-60A8A9B7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0" y="1808252"/>
            <a:ext cx="10913675" cy="41029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неявки родителя (законного представителя) в образовательную организацию для подачи документов в сроки, указанные в приглашении образовательной организации, родитель получает уведомление об отказе в зачислении в образовательную организацию на основании непредоставления документов, ребенок выбывает из списка данной образовательной организации.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C6000-F3F1-4E97-AC6A-AB5636F43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6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EF2B2-A29A-4E72-B360-8BBE9B13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53464"/>
            <a:ext cx="8911687" cy="132517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представления документов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4E57E0-43EB-463F-863A-952FA9A52278}"/>
              </a:ext>
            </a:extLst>
          </p:cNvPr>
          <p:cNvSpPr/>
          <p:nvPr/>
        </p:nvSpPr>
        <p:spPr>
          <a:xfrm>
            <a:off x="1952090" y="1578634"/>
            <a:ext cx="9552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образовательную организацию осуществляется после получения родителем приглашения в образовательную организацию с указанием даты и времени приема документов в следующие сроки: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30 рабочих дней с даты начала приема, но не позднее 30 июня 2024 года.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10 рабочих дней с даты начала приема, но не позднее 30 рабочих дней со дня подачи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C62DC4-47E2-403F-973B-EE481792F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" y="25346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5849" y="226032"/>
            <a:ext cx="9134388" cy="1715784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 в 2024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6925" y="2506894"/>
            <a:ext cx="10272155" cy="3798903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будущих первоклассников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от 02.09.2020 № 458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9F40A-61D2-428B-AAE2-AFD18EDEA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6" y="369722"/>
            <a:ext cx="2162713" cy="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705" y="178130"/>
            <a:ext cx="9161755" cy="1726870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приема 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768" y="1757779"/>
            <a:ext cx="10150825" cy="45276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родителем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представителем) при предъявлении оригинала документа, удостоверяющего личность родителя (законного представителя)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образовательную организации в сроки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указанные в приглашении образовательной организации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рождении;</a:t>
            </a:r>
          </a:p>
          <a:p>
            <a:pPr lvl="1"/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закрепленной территории;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преимущественное право на зачисление граждан на обучение в образовательную организацию (при наличии)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83E2E-FE74-43A1-BE3D-8E8EAAB10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572" y="396815"/>
            <a:ext cx="10107328" cy="2001328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проживание ребенка на закрепленной территории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830" y="2572987"/>
            <a:ext cx="8915400" cy="3605871"/>
          </a:xfrm>
        </p:spPr>
        <p:txBody>
          <a:bodyPr>
            <a:normAutofit fontScale="92500" lnSpcReduction="10000"/>
          </a:bodyPr>
          <a:lstStyle/>
          <a:p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8,9)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пребывания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3)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предоставляют один из перечисленных документов</a:t>
            </a:r>
          </a:p>
          <a:p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D9-F715-4E17-8DB2-A20055F42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473" y="308225"/>
            <a:ext cx="8798639" cy="62561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образовательной организации регистрирует полученные документы в журнале приема документов.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выдается уведомление о регистрации документов в журнале приема документов.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4BBDB-A493-40BB-A61B-42AEC0D61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6" y="386629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7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476" y="100581"/>
            <a:ext cx="10348570" cy="180442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зачислении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 отказе в зачислении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7476" y="1905001"/>
            <a:ext cx="10077153" cy="4680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образовательной организацией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 и документов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размещается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стенде ОО (ул. Туристская 28,корпус 2)- в течение 3-х рабочих дней,  после завершения приема заявлений, в день его издания.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отказе направляется - в течение 3-х рабочих дней после принятия решения об отказе.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56FEE-FD4A-4BB1-B60B-690C7F0D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34C83-933E-4668-87C7-9A53032C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672" y="208625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отказа в приеме документов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A798A-39DD-4F8A-B005-1985D515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31759"/>
            <a:ext cx="8915400" cy="48176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лица, не относящегося к категории заявителей;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подача заявления в период, отличающийся от периода предоставления услуги;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предоставление в образовательную организацию документов, необходимых для получения услуги;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свободных мест в образовательной организации;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B08A0-20AA-4A67-BE55-6B3A84021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90" y="138054"/>
            <a:ext cx="9220457" cy="2060616"/>
          </a:xfrm>
        </p:spPr>
        <p:txBody>
          <a:bodyPr>
            <a:noAutofit/>
          </a:bodyPr>
          <a:lstStyle/>
          <a:p>
            <a:pPr algn="ctr"/>
            <a:br>
              <a:rPr lang="ru-RU" sz="3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уведомлений об отказе в зачислении во все выбранные образовательные организации </a:t>
            </a:r>
            <a:br>
              <a:rPr lang="ru-RU" sz="32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200" b="1" cap="all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2320695"/>
            <a:ext cx="10272156" cy="4019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может обратиться: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 образования администрации Приморского района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на территории которого проживает ребенок, для получения информации о наличии свободных мест в образовательных организациях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конфликтную комиссию для решения спорных вопросов при определении образовательной программы и (или) выбора общеобразовательной организации администрации Приморского  района Санкт-Петербурга, на территории которого проживает ребенок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5F195-4D80-451F-9120-6325BA400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80169-ABE3-4A5F-B5BD-C270938FE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495120"/>
            <a:ext cx="2162713" cy="615523"/>
          </a:xfrm>
          <a:prstGeom prst="rect">
            <a:avLst/>
          </a:prstGeom>
        </p:spPr>
      </p:pic>
      <p:pic>
        <p:nvPicPr>
          <p:cNvPr id="4" name="Picture 2" descr="C:\Users\BerezhnayaA\Desktop\photo1675155149-1024x7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14" y="1110643"/>
            <a:ext cx="8983811" cy="51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5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1943"/>
            <a:ext cx="8911687" cy="2006352"/>
          </a:xfrm>
        </p:spPr>
        <p:txBody>
          <a:bodyPr>
            <a:noAutofit/>
          </a:bodyPr>
          <a:lstStyle/>
          <a:p>
            <a:pPr algn="ctr"/>
            <a: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</a:t>
            </a:r>
            <a:b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классах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537972"/>
              </p:ext>
            </p:extLst>
          </p:nvPr>
        </p:nvGraphicFramePr>
        <p:xfrm>
          <a:off x="390141" y="2468880"/>
          <a:ext cx="112897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06DBB-592C-4C8C-A482-1E3481810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3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7087B-4AD0-4A6C-9CFA-9148B7AB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170" y="29008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34EDC-0A30-45E7-8A27-7D1A2BAE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146" y="2088472"/>
            <a:ext cx="8534400" cy="36152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+7(812)246-79-91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school199@obr.gov.spb.ru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https://www.school199.ru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vk.com/school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spb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6BC86-6207-41A1-B84A-78251BE7D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1" y="290082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03CC-651E-4C45-B133-4DF678D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429" y="226032"/>
            <a:ext cx="9727183" cy="760288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F14EB-C39B-44A8-8B0C-2F9C40CE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42" y="1104472"/>
            <a:ext cx="10271713" cy="5753528"/>
          </a:xfrm>
        </p:spPr>
        <p:txBody>
          <a:bodyPr>
            <a:normAutofit fontScale="92500"/>
          </a:bodyPr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«Об образовании в Российйской Федерации»;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08.10.2021 № 707 «О внесении изменений в приказ Министерства просвещения Российской Федерации от 2 сентября 2020г. № 458 «Об учтверждении Порядка приема на обучение по образовательным программам начального общего, основного общего и среднего общего образования»;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Санкт-Петербурга от 26.06.2013 № 461-83 «Об образовании в Санкт-Петербурге»;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Распоряжение Комитета по образованию от 18.11.2014 № 5208- р 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Комитета по образованию от 31.03.2021 года № 879-р  « 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организации».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Комитета по образованию от 17.01.2022 года № 68-р «О внесении изменений в распоряжение Комитета по образованию от 31.03.2021 № 879-р»</a:t>
            </a:r>
          </a:p>
          <a:p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77360-EFBE-43FF-92E6-E59389BA7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2" y="134482"/>
            <a:ext cx="2133736" cy="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173" y="129176"/>
            <a:ext cx="8911687" cy="75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Прием в 1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659" y="1233995"/>
            <a:ext cx="10608815" cy="52639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заявлений: 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01.04.2024-30.06.2024 </a:t>
            </a:r>
          </a:p>
          <a:p>
            <a:pPr marL="0" indent="0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имеющих первочередное (федеральные льготы) или преимущественное право (региональные льготы) приёма; </a:t>
            </a:r>
          </a:p>
          <a:p>
            <a:pPr marL="0" indent="0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проживающих на закрепленной территории микрорайона.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 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E7735-46ED-440A-8E58-09278F7FC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4" y="0"/>
            <a:ext cx="10485911" cy="1567543"/>
          </a:xfrm>
        </p:spPr>
        <p:txBody>
          <a:bodyPr>
            <a:noAutofit/>
          </a:bodyPr>
          <a:lstStyle/>
          <a:p>
            <a:pPr algn="ctr"/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преимущественное право при зачислении в 1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652" y="1742537"/>
            <a:ext cx="10675916" cy="4755368"/>
          </a:xfrm>
        </p:spPr>
        <p:txBody>
          <a:bodyPr>
            <a:normAutofit fontScale="62500" lnSpcReduction="20000"/>
          </a:bodyPr>
          <a:lstStyle/>
          <a:p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закон от 27.05.1998 № 76-ФЗ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 ст. 19 п. 6)</a:t>
            </a:r>
          </a:p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полиции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07.02.2011 № 3-ФЗ «О полиции» ст. 46 п. 6)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некоторых органов исполнительной власти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полнородные и неполнородные брат и (или) сестра которого обучаются в данной общеобразовательной организации в соответствии с Федеральным законом 02.07.2021 № 310-ФЗ, а также ребенок, родитель (законный представитель) которого занимает штатную должность в данной общеобразовательной организации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Санкт-Петербурга от 17.01.2022 № 68-р)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 том числе усыновленный (удочеренный) или находящийся под опекой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попечительством в семье, включая приемную семью, в которой обучаются его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23C9C-D829-4FAC-B16A-9793548EA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" y="168248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0808A-F9F6-4EEE-B5E2-5CA07EB2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14" y="223150"/>
            <a:ext cx="8966446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приема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C2E47-8EA1-46EB-9EE8-56365435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200" y="1315092"/>
            <a:ext cx="10012242" cy="5542908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региональных льготников: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в данной общеобразовательной организации старших полнородных и неполнородных  братьев или сестер, штатная должность родителя (законного представителя) в данной образовательной организации;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федеральных льготников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место жительства семьи в микрорайоне, закрепленном администрацией Приморского района для проведения первичного учета детей.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263BB-6704-424D-A240-1331491B8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" y="223150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D97D2-8134-440C-BF23-3EB2CBC1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529" y="101763"/>
            <a:ext cx="8318377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BAAEF-CE0E-4FAD-AAB7-F999ABE84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1" y="2133600"/>
            <a:ext cx="9449781" cy="37776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детьми занятий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детей  к школе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основанием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преимущественного приема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0B9DE-33C9-476F-8882-824AD9453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319" y="624110"/>
            <a:ext cx="1051829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</a:t>
            </a:r>
            <a:br>
              <a:rPr lang="en-US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учёта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2482" y="2556768"/>
            <a:ext cx="8726750" cy="3354453"/>
          </a:xfrm>
        </p:spPr>
        <p:txBody>
          <a:bodyPr>
            <a:normAutofit fontScale="70000" lnSpcReduction="20000"/>
          </a:bodyPr>
          <a:lstStyle/>
          <a:p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1</a:t>
            </a:r>
          </a:p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3</a:t>
            </a:r>
          </a:p>
          <a:p>
            <a:pPr lvl="0">
              <a:buClr>
                <a:prstClr val="white"/>
              </a:buClr>
            </a:pPr>
            <a:r>
              <a:rPr lang="ru-RU" sz="3600" dirty="0">
                <a:solidFill>
                  <a:prstClr val="white"/>
                </a:solidFill>
                <a:latin typeface="Arial Black" panose="020B0A04020102020204" pitchFamily="34" charset="0"/>
              </a:rPr>
              <a:t>Туристская улица, дом 30, корпус 1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30, корпус 2</a:t>
            </a:r>
          </a:p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1</a:t>
            </a:r>
          </a:p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2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FE23E-EE8A-4D9E-A4AE-CB09EFEB9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" y="413262"/>
            <a:ext cx="2162713" cy="6155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263731"/>
            <a:ext cx="10189028" cy="491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06.07.2024-05.09.2024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свободные места)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не проживающих 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микрорайона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3D93D-5DA0-4181-AD8F-CFBAEE35E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" y="581936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123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1771</TotalTime>
  <Words>1667</Words>
  <Application>Microsoft Office PowerPoint</Application>
  <PresentationFormat>Широкоэкранный</PresentationFormat>
  <Paragraphs>135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Century Gothic</vt:lpstr>
      <vt:lpstr>Times New Roman</vt:lpstr>
      <vt:lpstr>Wingdings 3</vt:lpstr>
      <vt:lpstr>Сектор</vt:lpstr>
      <vt:lpstr>Государственное бюджетное общеобразовательное учреждение средняя общеобразовательная школа  № 199 ПРИМОРского района Санкт-Петербурга </vt:lpstr>
      <vt:lpstr>Правила приема  в 1 класс в 2024 году</vt:lpstr>
      <vt:lpstr>Нормативные документы</vt:lpstr>
      <vt:lpstr>Прием в 1 классы</vt:lpstr>
      <vt:lpstr> Категории детей, имеющих преимущественное право при зачислении в 1 классы</vt:lpstr>
      <vt:lpstr>Основные критерии приема</vt:lpstr>
      <vt:lpstr>Обращаем Ваше внимание!</vt:lpstr>
      <vt:lpstr>Микрорайон  первичного учёта </vt:lpstr>
      <vt:lpstr>Презентация PowerPoint</vt:lpstr>
      <vt:lpstr>Прием в 1 классы  на 2024/2025 год включает:</vt:lpstr>
      <vt:lpstr>ЗАЯВЛЕНИЕ о приёме  на обучение  и документы  для приёма на обучение подаются одним из следующих способов:</vt:lpstr>
      <vt:lpstr>Подача электронного  заявления</vt:lpstr>
      <vt:lpstr>Обращаем Ваше внимание</vt:lpstr>
      <vt:lpstr>Особенности подачи заявления через МФЦ </vt:lpstr>
      <vt:lpstr>После подачи электронного заявления родитель (законный представитель)</vt:lpstr>
      <vt:lpstr>Особенности подачи заявления через Портал</vt:lpstr>
      <vt:lpstr>  Предоставление документов  в образовательную организацию</vt:lpstr>
      <vt:lpstr>Обращаем Ваше внимание!</vt:lpstr>
      <vt:lpstr>Процедура представления документов</vt:lpstr>
      <vt:lpstr>Документы для приема  в 1 класс</vt:lpstr>
      <vt:lpstr>Документы,  подтверждающие проживание ребенка на закрепленной территории</vt:lpstr>
      <vt:lpstr>Презентация PowerPoint</vt:lpstr>
      <vt:lpstr>Принятие решения о зачислении  или об отказе в зачислении</vt:lpstr>
      <vt:lpstr>Основаниями для отказа в приеме документов являются:</vt:lpstr>
      <vt:lpstr> При получении уведомлений об отказе в зачислении во все выбранные образовательные организации  </vt:lpstr>
      <vt:lpstr>Презентация PowerPoint</vt:lpstr>
      <vt:lpstr>Количество мест  в первых классах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приема в 1 класс в 2015 году!</dc:title>
  <dc:creator>Хома</dc:creator>
  <cp:lastModifiedBy>Протасова О.В.</cp:lastModifiedBy>
  <cp:revision>152</cp:revision>
  <cp:lastPrinted>2021-12-03T11:33:40Z</cp:lastPrinted>
  <dcterms:created xsi:type="dcterms:W3CDTF">2015-01-15T18:36:32Z</dcterms:created>
  <dcterms:modified xsi:type="dcterms:W3CDTF">2023-11-27T11:43:08Z</dcterms:modified>
</cp:coreProperties>
</file>